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5" r:id="rId10"/>
    <p:sldId id="263" r:id="rId11"/>
    <p:sldId id="268" r:id="rId12"/>
    <p:sldId id="267" r:id="rId13"/>
    <p:sldId id="266" r:id="rId14"/>
    <p:sldId id="269" r:id="rId15"/>
    <p:sldId id="271" r:id="rId16"/>
    <p:sldId id="270"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60" d="100"/>
          <a:sy n="60" d="100"/>
        </p:scale>
        <p:origin x="64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9/30/2025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Strategi</a:t>
            </a:r>
            <a:r>
              <a:rPr lang="en-US" dirty="0"/>
              <a:t> Supply Chain</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76259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Fokus</a:t>
            </a:r>
            <a:r>
              <a:rPr lang="en-US" dirty="0"/>
              <a:t> </a:t>
            </a:r>
            <a:r>
              <a:rPr lang="en-US" dirty="0" err="1"/>
              <a:t>strategi</a:t>
            </a:r>
            <a:r>
              <a:rPr lang="en-US" dirty="0"/>
              <a:t>: </a:t>
            </a:r>
            <a:r>
              <a:rPr lang="en-US" dirty="0" err="1"/>
              <a:t>effisiensi</a:t>
            </a:r>
            <a:r>
              <a:rPr lang="en-US" dirty="0"/>
              <a:t> vs responsive</a:t>
            </a:r>
          </a:p>
        </p:txBody>
      </p:sp>
      <p:sp>
        <p:nvSpPr>
          <p:cNvPr id="3" name="Content Placeholder 2"/>
          <p:cNvSpPr>
            <a:spLocks noGrp="1"/>
          </p:cNvSpPr>
          <p:nvPr>
            <p:ph idx="1"/>
          </p:nvPr>
        </p:nvSpPr>
        <p:spPr>
          <a:xfrm>
            <a:off x="2033337" y="1744579"/>
            <a:ext cx="9471275" cy="4632158"/>
          </a:xfrm>
        </p:spPr>
        <p:txBody>
          <a:bodyPr>
            <a:normAutofit lnSpcReduction="10000"/>
          </a:bodyPr>
          <a:lstStyle/>
          <a:p>
            <a:pPr algn="just"/>
            <a:r>
              <a:rPr lang="id-ID" dirty="0"/>
              <a:t>Dengan adanya perbedaan antara produk inovatif dan fungsional maka strategi yang diterapkan pada kedua produk tersebut akan berbeda pula.</a:t>
            </a:r>
            <a:endParaRPr lang="en-US" dirty="0"/>
          </a:p>
          <a:p>
            <a:pPr algn="just"/>
            <a:r>
              <a:rPr lang="id-ID" dirty="0"/>
              <a:t>Untuk produk fungsional fokus meminimumkan ongkos-ongkos fisik di sepanjang supply chain, strategi yang diterapkan adalah efisiensi. </a:t>
            </a:r>
            <a:endParaRPr lang="en-US" dirty="0"/>
          </a:p>
          <a:p>
            <a:pPr algn="just"/>
            <a:r>
              <a:rPr lang="en-US" dirty="0" err="1"/>
              <a:t>Untuk</a:t>
            </a:r>
            <a:r>
              <a:rPr lang="en-US" dirty="0"/>
              <a:t> </a:t>
            </a:r>
            <a:r>
              <a:rPr lang="id-ID" dirty="0"/>
              <a:t>produk inovatif, komponen ongkos-ongkos mediasi pasar pada produk inovatif sangat besar. Kondisi ini mengharuskan supply chain mampu mengurangi ongkos akibat memproduksi terlalu banyak atau terlalu sedikit pada suatu musim jual</a:t>
            </a:r>
            <a:r>
              <a:rPr lang="en-US" dirty="0"/>
              <a:t>, </a:t>
            </a:r>
            <a:r>
              <a:rPr lang="en-US" dirty="0" err="1"/>
              <a:t>strategi</a:t>
            </a:r>
            <a:r>
              <a:rPr lang="en-US" dirty="0"/>
              <a:t> yang </a:t>
            </a:r>
            <a:r>
              <a:rPr lang="en-US" dirty="0" err="1"/>
              <a:t>diterapkan</a:t>
            </a:r>
            <a:r>
              <a:rPr lang="en-US" dirty="0"/>
              <a:t> </a:t>
            </a:r>
            <a:r>
              <a:rPr lang="en-US" dirty="0" err="1"/>
              <a:t>adalah</a:t>
            </a:r>
            <a:r>
              <a:rPr lang="en-US" dirty="0"/>
              <a:t> </a:t>
            </a:r>
            <a:r>
              <a:rPr lang="en-US" dirty="0" err="1"/>
              <a:t>responsif</a:t>
            </a:r>
            <a:r>
              <a:rPr lang="en-US" dirty="0"/>
              <a:t>, </a:t>
            </a:r>
            <a:r>
              <a:rPr lang="en-US" dirty="0" err="1"/>
              <a:t>misalnya</a:t>
            </a:r>
            <a:r>
              <a:rPr lang="en-US" dirty="0"/>
              <a:t> </a:t>
            </a:r>
            <a:r>
              <a:rPr lang="en-US" dirty="0" err="1"/>
              <a:t>dengan</a:t>
            </a:r>
            <a:r>
              <a:rPr lang="en-US" dirty="0"/>
              <a:t>:</a:t>
            </a:r>
          </a:p>
          <a:p>
            <a:pPr lvl="1" algn="just">
              <a:buFont typeface="Wingdings" panose="05000000000000000000" pitchFamily="2" charset="2"/>
              <a:buChar char="§"/>
            </a:pPr>
            <a:r>
              <a:rPr lang="en-US" dirty="0"/>
              <a:t>D</a:t>
            </a:r>
            <a:r>
              <a:rPr lang="id-ID" dirty="0"/>
              <a:t>engan memperbaiki metode peramalan dan meningkatkan kemampuan untuk lebih respo</a:t>
            </a:r>
            <a:r>
              <a:rPr lang="en-US" dirty="0"/>
              <a:t>n</a:t>
            </a:r>
            <a:r>
              <a:rPr lang="id-ID" dirty="0"/>
              <a:t>sif pada pasar, </a:t>
            </a:r>
            <a:r>
              <a:rPr lang="en-US" dirty="0" err="1"/>
              <a:t>melalui</a:t>
            </a:r>
            <a:r>
              <a:rPr lang="id-ID" dirty="0"/>
              <a:t> riset pasar </a:t>
            </a:r>
            <a:r>
              <a:rPr lang="en-US" dirty="0"/>
              <a:t>yang </a:t>
            </a:r>
            <a:r>
              <a:rPr lang="id-ID" dirty="0"/>
              <a:t>lebih baik, </a:t>
            </a:r>
            <a:endParaRPr lang="en-US" dirty="0"/>
          </a:p>
          <a:p>
            <a:pPr lvl="1" algn="just">
              <a:buFont typeface="Wingdings" panose="05000000000000000000" pitchFamily="2" charset="2"/>
              <a:buChar char="§"/>
            </a:pPr>
            <a:r>
              <a:rPr lang="en-US" dirty="0"/>
              <a:t>M</a:t>
            </a:r>
            <a:r>
              <a:rPr lang="id-ID" dirty="0"/>
              <a:t>eningkatkan kemampuan inovasi sehingga bisa memunculkan produk-produk baru yang memang disukai pelanggan, </a:t>
            </a:r>
            <a:endParaRPr lang="en-US" dirty="0"/>
          </a:p>
          <a:p>
            <a:pPr lvl="1" algn="just">
              <a:buFont typeface="Wingdings" panose="05000000000000000000" pitchFamily="2" charset="2"/>
              <a:buChar char="§"/>
            </a:pPr>
            <a:r>
              <a:rPr lang="en-US" dirty="0"/>
              <a:t>M</a:t>
            </a:r>
            <a:r>
              <a:rPr lang="id-ID" dirty="0"/>
              <a:t>emperpendek </a:t>
            </a:r>
            <a:r>
              <a:rPr lang="id-ID" i="1" dirty="0"/>
              <a:t>time to market</a:t>
            </a:r>
            <a:r>
              <a:rPr lang="id-ID" dirty="0"/>
              <a:t> sehingga efek kesalahan menangkap aspirasi pasar pada suatu musim jual bisa cepat direspon terlebih dahulu membaca signal awal dari pasar pada suatu musim jual.</a:t>
            </a:r>
            <a:endParaRPr lang="en-US" dirty="0"/>
          </a:p>
        </p:txBody>
      </p:sp>
    </p:spTree>
    <p:extLst>
      <p:ext uri="{BB962C8B-B14F-4D97-AF65-F5344CB8AC3E}">
        <p14:creationId xmlns:p14="http://schemas.microsoft.com/office/powerpoint/2010/main" val="1731642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Fokus</a:t>
            </a:r>
            <a:r>
              <a:rPr lang="en-US" dirty="0"/>
              <a:t> </a:t>
            </a:r>
            <a:r>
              <a:rPr lang="en-US" dirty="0" err="1"/>
              <a:t>strategi</a:t>
            </a:r>
            <a:r>
              <a:rPr lang="en-US" dirty="0"/>
              <a:t>: </a:t>
            </a:r>
            <a:r>
              <a:rPr lang="en-US" dirty="0" err="1"/>
              <a:t>effisiensi</a:t>
            </a:r>
            <a:r>
              <a:rPr lang="en-US" dirty="0"/>
              <a:t> vs responsive</a:t>
            </a:r>
          </a:p>
        </p:txBody>
      </p:sp>
      <p:sp>
        <p:nvSpPr>
          <p:cNvPr id="4" name="Content Placeholder 3"/>
          <p:cNvSpPr>
            <a:spLocks noGrp="1"/>
          </p:cNvSpPr>
          <p:nvPr>
            <p:ph sz="half" idx="1"/>
          </p:nvPr>
        </p:nvSpPr>
        <p:spPr>
          <a:xfrm>
            <a:off x="1648325" y="2133599"/>
            <a:ext cx="5883443" cy="4074695"/>
          </a:xfrm>
        </p:spPr>
        <p:txBody>
          <a:bodyPr/>
          <a:lstStyle/>
          <a:p>
            <a:r>
              <a:rPr lang="en-US" sz="2400" dirty="0">
                <a:solidFill>
                  <a:srgbClr val="FF0000"/>
                </a:solidFill>
              </a:rPr>
              <a:t>Supply chain Respon</a:t>
            </a:r>
            <a:r>
              <a:rPr lang="en-US" sz="2000" dirty="0">
                <a:solidFill>
                  <a:srgbClr val="FF0000"/>
                </a:solidFill>
              </a:rPr>
              <a:t>sive</a:t>
            </a:r>
          </a:p>
          <a:p>
            <a:pPr marL="444500" lvl="1" indent="-179388" algn="just">
              <a:buFont typeface="Wingdings" panose="05000000000000000000" pitchFamily="2" charset="2"/>
              <a:buChar char="§"/>
            </a:pPr>
            <a:r>
              <a:rPr lang="en-US" sz="2000" dirty="0" err="1">
                <a:solidFill>
                  <a:srgbClr val="FFC000"/>
                </a:solidFill>
              </a:rPr>
              <a:t>Rasio</a:t>
            </a:r>
            <a:r>
              <a:rPr lang="en-US" sz="2000" dirty="0">
                <a:solidFill>
                  <a:srgbClr val="FFC000"/>
                </a:solidFill>
              </a:rPr>
              <a:t> </a:t>
            </a:r>
            <a:r>
              <a:rPr lang="en-US" sz="2000" dirty="0" err="1">
                <a:solidFill>
                  <a:srgbClr val="FFC000"/>
                </a:solidFill>
              </a:rPr>
              <a:t>inventori</a:t>
            </a:r>
            <a:r>
              <a:rPr lang="en-US" sz="2000" dirty="0">
                <a:solidFill>
                  <a:srgbClr val="FFC000"/>
                </a:solidFill>
              </a:rPr>
              <a:t> </a:t>
            </a:r>
            <a:r>
              <a:rPr lang="en-US" sz="2000" dirty="0" err="1">
                <a:solidFill>
                  <a:srgbClr val="FFC000"/>
                </a:solidFill>
              </a:rPr>
              <a:t>terhadap</a:t>
            </a:r>
            <a:r>
              <a:rPr lang="en-US" sz="2000" dirty="0">
                <a:solidFill>
                  <a:srgbClr val="FFC000"/>
                </a:solidFill>
              </a:rPr>
              <a:t> </a:t>
            </a:r>
            <a:r>
              <a:rPr lang="en-US" sz="2000" dirty="0" err="1">
                <a:solidFill>
                  <a:srgbClr val="FFC000"/>
                </a:solidFill>
              </a:rPr>
              <a:t>bahan</a:t>
            </a:r>
            <a:r>
              <a:rPr lang="en-US" sz="2000" dirty="0">
                <a:solidFill>
                  <a:srgbClr val="FFC000"/>
                </a:solidFill>
              </a:rPr>
              <a:t> </a:t>
            </a:r>
            <a:r>
              <a:rPr lang="en-US" sz="2000" dirty="0" err="1">
                <a:solidFill>
                  <a:srgbClr val="FFC000"/>
                </a:solidFill>
              </a:rPr>
              <a:t>baku</a:t>
            </a:r>
            <a:r>
              <a:rPr lang="en-US" sz="2000" dirty="0">
                <a:solidFill>
                  <a:srgbClr val="FFC000"/>
                </a:solidFill>
              </a:rPr>
              <a:t> </a:t>
            </a:r>
            <a:r>
              <a:rPr lang="en-US" sz="2000" dirty="0" err="1">
                <a:solidFill>
                  <a:srgbClr val="FFC000"/>
                </a:solidFill>
              </a:rPr>
              <a:t>atau</a:t>
            </a:r>
            <a:r>
              <a:rPr lang="en-US" sz="2000" dirty="0">
                <a:solidFill>
                  <a:srgbClr val="FFC000"/>
                </a:solidFill>
              </a:rPr>
              <a:t> </a:t>
            </a:r>
            <a:r>
              <a:rPr lang="en-US" sz="2000" dirty="0" err="1">
                <a:solidFill>
                  <a:srgbClr val="FFC000"/>
                </a:solidFill>
              </a:rPr>
              <a:t>komponen</a:t>
            </a:r>
            <a:r>
              <a:rPr lang="en-US" sz="2000" dirty="0">
                <a:solidFill>
                  <a:srgbClr val="FFC000"/>
                </a:solidFill>
              </a:rPr>
              <a:t> </a:t>
            </a:r>
            <a:r>
              <a:rPr lang="en-US" sz="2000" dirty="0" err="1">
                <a:solidFill>
                  <a:srgbClr val="FFC000"/>
                </a:solidFill>
              </a:rPr>
              <a:t>inventori</a:t>
            </a:r>
            <a:endParaRPr lang="en-US" sz="2000" dirty="0">
              <a:solidFill>
                <a:srgbClr val="FFC000"/>
              </a:solidFill>
            </a:endParaRPr>
          </a:p>
          <a:p>
            <a:pPr marL="444500" lvl="1" indent="-179388" algn="just">
              <a:buFont typeface="Wingdings" panose="05000000000000000000" pitchFamily="2" charset="2"/>
              <a:buChar char="§"/>
            </a:pPr>
            <a:r>
              <a:rPr lang="en-US" sz="2000" dirty="0" err="1">
                <a:solidFill>
                  <a:srgbClr val="00B050"/>
                </a:solidFill>
              </a:rPr>
              <a:t>Waktu</a:t>
            </a:r>
            <a:r>
              <a:rPr lang="en-US" sz="2000" dirty="0">
                <a:solidFill>
                  <a:srgbClr val="00B050"/>
                </a:solidFill>
              </a:rPr>
              <a:t> </a:t>
            </a:r>
            <a:r>
              <a:rPr lang="en-US" sz="2000" dirty="0" err="1">
                <a:solidFill>
                  <a:srgbClr val="00B050"/>
                </a:solidFill>
              </a:rPr>
              <a:t>pengiriman</a:t>
            </a:r>
            <a:endParaRPr lang="en-US" sz="2000" dirty="0">
              <a:solidFill>
                <a:srgbClr val="00B050"/>
              </a:solidFill>
            </a:endParaRPr>
          </a:p>
          <a:p>
            <a:pPr marL="444500" lvl="1" indent="-179388" algn="just">
              <a:buFont typeface="Wingdings" panose="05000000000000000000" pitchFamily="2" charset="2"/>
              <a:buChar char="§"/>
            </a:pPr>
            <a:r>
              <a:rPr lang="en-US" sz="2000" dirty="0" err="1">
                <a:solidFill>
                  <a:srgbClr val="00B0F0"/>
                </a:solidFill>
              </a:rPr>
              <a:t>Waktu</a:t>
            </a:r>
            <a:r>
              <a:rPr lang="en-US" sz="2000" dirty="0">
                <a:solidFill>
                  <a:srgbClr val="00B0F0"/>
                </a:solidFill>
              </a:rPr>
              <a:t> </a:t>
            </a:r>
            <a:r>
              <a:rPr lang="en-US" sz="2000" dirty="0" err="1">
                <a:solidFill>
                  <a:srgbClr val="00B0F0"/>
                </a:solidFill>
              </a:rPr>
              <a:t>untuk</a:t>
            </a:r>
            <a:r>
              <a:rPr lang="en-US" sz="2000" dirty="0">
                <a:solidFill>
                  <a:srgbClr val="00B0F0"/>
                </a:solidFill>
              </a:rPr>
              <a:t> </a:t>
            </a:r>
            <a:r>
              <a:rPr lang="en-US" sz="2000" dirty="0" err="1">
                <a:solidFill>
                  <a:srgbClr val="00B0F0"/>
                </a:solidFill>
              </a:rPr>
              <a:t>mengolah</a:t>
            </a:r>
            <a:r>
              <a:rPr lang="en-US" sz="2000" dirty="0">
                <a:solidFill>
                  <a:srgbClr val="00B0F0"/>
                </a:solidFill>
              </a:rPr>
              <a:t> </a:t>
            </a:r>
            <a:r>
              <a:rPr lang="en-US" sz="2000" dirty="0" err="1">
                <a:solidFill>
                  <a:srgbClr val="00B0F0"/>
                </a:solidFill>
              </a:rPr>
              <a:t>permintaan</a:t>
            </a:r>
            <a:r>
              <a:rPr lang="en-US" sz="2000" dirty="0">
                <a:solidFill>
                  <a:srgbClr val="00B0F0"/>
                </a:solidFill>
              </a:rPr>
              <a:t> </a:t>
            </a:r>
            <a:r>
              <a:rPr lang="en-US" sz="2000" dirty="0" err="1">
                <a:solidFill>
                  <a:srgbClr val="00B0F0"/>
                </a:solidFill>
              </a:rPr>
              <a:t>khusus</a:t>
            </a:r>
            <a:r>
              <a:rPr lang="en-US" sz="2000" dirty="0">
                <a:solidFill>
                  <a:srgbClr val="00B0F0"/>
                </a:solidFill>
              </a:rPr>
              <a:t>/customization</a:t>
            </a:r>
          </a:p>
          <a:p>
            <a:pPr marL="444500" lvl="1" indent="-179388" algn="just">
              <a:buFont typeface="Wingdings" panose="05000000000000000000" pitchFamily="2" charset="2"/>
              <a:buChar char="§"/>
            </a:pPr>
            <a:r>
              <a:rPr lang="en-US" sz="2000" dirty="0" err="1">
                <a:solidFill>
                  <a:srgbClr val="0070C0"/>
                </a:solidFill>
              </a:rPr>
              <a:t>Keandalan</a:t>
            </a:r>
            <a:r>
              <a:rPr lang="en-US" sz="2000" dirty="0">
                <a:solidFill>
                  <a:srgbClr val="0070C0"/>
                </a:solidFill>
              </a:rPr>
              <a:t> </a:t>
            </a:r>
            <a:r>
              <a:rPr lang="en-US" sz="2000" dirty="0" err="1">
                <a:solidFill>
                  <a:srgbClr val="0070C0"/>
                </a:solidFill>
              </a:rPr>
              <a:t>dan</a:t>
            </a:r>
            <a:r>
              <a:rPr lang="en-US" sz="2000" dirty="0">
                <a:solidFill>
                  <a:srgbClr val="0070C0"/>
                </a:solidFill>
              </a:rPr>
              <a:t> </a:t>
            </a:r>
            <a:r>
              <a:rPr lang="en-US" sz="2000" dirty="0" err="1">
                <a:solidFill>
                  <a:srgbClr val="0070C0"/>
                </a:solidFill>
              </a:rPr>
              <a:t>akurasi</a:t>
            </a:r>
            <a:r>
              <a:rPr lang="en-US" sz="2000" dirty="0">
                <a:solidFill>
                  <a:srgbClr val="0070C0"/>
                </a:solidFill>
              </a:rPr>
              <a:t> </a:t>
            </a:r>
            <a:r>
              <a:rPr lang="en-US" sz="2000" dirty="0" err="1">
                <a:solidFill>
                  <a:srgbClr val="0070C0"/>
                </a:solidFill>
              </a:rPr>
              <a:t>pemenuhan</a:t>
            </a:r>
            <a:r>
              <a:rPr lang="en-US" sz="2000" dirty="0">
                <a:solidFill>
                  <a:srgbClr val="0070C0"/>
                </a:solidFill>
              </a:rPr>
              <a:t> </a:t>
            </a:r>
            <a:r>
              <a:rPr lang="en-US" sz="2000" dirty="0" err="1">
                <a:solidFill>
                  <a:srgbClr val="0070C0"/>
                </a:solidFill>
              </a:rPr>
              <a:t>permintaan</a:t>
            </a:r>
            <a:r>
              <a:rPr lang="en-US" sz="2000" dirty="0">
                <a:solidFill>
                  <a:srgbClr val="0070C0"/>
                </a:solidFill>
              </a:rPr>
              <a:t> </a:t>
            </a:r>
            <a:r>
              <a:rPr lang="en-US" sz="2000" dirty="0" err="1">
                <a:solidFill>
                  <a:srgbClr val="0070C0"/>
                </a:solidFill>
              </a:rPr>
              <a:t>pelanggan</a:t>
            </a:r>
            <a:endParaRPr lang="en-US" sz="2000" dirty="0">
              <a:solidFill>
                <a:srgbClr val="0070C0"/>
              </a:solidFill>
            </a:endParaRPr>
          </a:p>
          <a:p>
            <a:pPr marL="444500" lvl="1" indent="-179388" algn="just">
              <a:buFont typeface="Wingdings" panose="05000000000000000000" pitchFamily="2" charset="2"/>
              <a:buChar char="§"/>
            </a:pPr>
            <a:r>
              <a:rPr lang="en-US" sz="2000" dirty="0" err="1">
                <a:solidFill>
                  <a:schemeClr val="accent1">
                    <a:lumMod val="60000"/>
                    <a:lumOff val="40000"/>
                  </a:schemeClr>
                </a:solidFill>
              </a:rPr>
              <a:t>Persentase</a:t>
            </a:r>
            <a:r>
              <a:rPr lang="en-US" sz="2000" dirty="0">
                <a:solidFill>
                  <a:schemeClr val="accent1">
                    <a:lumMod val="60000"/>
                    <a:lumOff val="40000"/>
                  </a:schemeClr>
                </a:solidFill>
              </a:rPr>
              <a:t> </a:t>
            </a:r>
            <a:r>
              <a:rPr lang="en-US" sz="2000" dirty="0" err="1">
                <a:solidFill>
                  <a:schemeClr val="accent1">
                    <a:lumMod val="60000"/>
                    <a:lumOff val="40000"/>
                  </a:schemeClr>
                </a:solidFill>
              </a:rPr>
              <a:t>pemenuhan</a:t>
            </a:r>
            <a:r>
              <a:rPr lang="en-US" sz="2000" dirty="0">
                <a:solidFill>
                  <a:schemeClr val="accent1">
                    <a:lumMod val="60000"/>
                    <a:lumOff val="40000"/>
                  </a:schemeClr>
                </a:solidFill>
              </a:rPr>
              <a:t> demand </a:t>
            </a:r>
            <a:r>
              <a:rPr lang="en-US" sz="2000" dirty="0" err="1">
                <a:solidFill>
                  <a:schemeClr val="accent1">
                    <a:lumMod val="60000"/>
                    <a:lumOff val="40000"/>
                  </a:schemeClr>
                </a:solidFill>
              </a:rPr>
              <a:t>dari</a:t>
            </a:r>
            <a:r>
              <a:rPr lang="en-US" sz="2000" dirty="0">
                <a:solidFill>
                  <a:schemeClr val="accent1">
                    <a:lumMod val="60000"/>
                    <a:lumOff val="40000"/>
                  </a:schemeClr>
                </a:solidFill>
              </a:rPr>
              <a:t> </a:t>
            </a:r>
            <a:r>
              <a:rPr lang="en-US" sz="2000" dirty="0" err="1">
                <a:solidFill>
                  <a:schemeClr val="accent1">
                    <a:lumMod val="60000"/>
                    <a:lumOff val="40000"/>
                  </a:schemeClr>
                </a:solidFill>
              </a:rPr>
              <a:t>produk</a:t>
            </a:r>
            <a:r>
              <a:rPr lang="en-US" sz="2000" dirty="0">
                <a:solidFill>
                  <a:schemeClr val="accent1">
                    <a:lumMod val="60000"/>
                    <a:lumOff val="40000"/>
                  </a:schemeClr>
                </a:solidFill>
              </a:rPr>
              <a:t> </a:t>
            </a:r>
            <a:r>
              <a:rPr lang="en-US" sz="2000" dirty="0" err="1">
                <a:solidFill>
                  <a:schemeClr val="accent1">
                    <a:lumMod val="60000"/>
                    <a:lumOff val="40000"/>
                  </a:schemeClr>
                </a:solidFill>
              </a:rPr>
              <a:t>akhir</a:t>
            </a:r>
            <a:endParaRPr lang="en-US" sz="2000" dirty="0">
              <a:solidFill>
                <a:schemeClr val="accent1">
                  <a:lumMod val="60000"/>
                  <a:lumOff val="40000"/>
                </a:schemeClr>
              </a:solidFill>
            </a:endParaRPr>
          </a:p>
          <a:p>
            <a:endParaRPr lang="en-US" dirty="0"/>
          </a:p>
        </p:txBody>
      </p:sp>
      <p:sp>
        <p:nvSpPr>
          <p:cNvPr id="5" name="Content Placeholder 4"/>
          <p:cNvSpPr>
            <a:spLocks noGrp="1"/>
          </p:cNvSpPr>
          <p:nvPr>
            <p:ph sz="half" idx="2"/>
          </p:nvPr>
        </p:nvSpPr>
        <p:spPr>
          <a:xfrm>
            <a:off x="7796463" y="2126222"/>
            <a:ext cx="3922294" cy="3777622"/>
          </a:xfrm>
        </p:spPr>
        <p:txBody>
          <a:bodyPr/>
          <a:lstStyle/>
          <a:p>
            <a:r>
              <a:rPr lang="en-US" sz="2400" dirty="0">
                <a:solidFill>
                  <a:srgbClr val="FF0000"/>
                </a:solidFill>
              </a:rPr>
              <a:t>Supply chain </a:t>
            </a:r>
            <a:r>
              <a:rPr lang="en-US" sz="2400" dirty="0" err="1">
                <a:solidFill>
                  <a:srgbClr val="FF0000"/>
                </a:solidFill>
              </a:rPr>
              <a:t>efisiensi</a:t>
            </a:r>
            <a:endParaRPr lang="en-US" sz="2400" dirty="0">
              <a:solidFill>
                <a:srgbClr val="FF0000"/>
              </a:solidFill>
            </a:endParaRPr>
          </a:p>
          <a:p>
            <a:pPr lvl="1">
              <a:buFont typeface="Wingdings" panose="05000000000000000000" pitchFamily="2" charset="2"/>
              <a:buChar char="§"/>
            </a:pPr>
            <a:r>
              <a:rPr lang="en-US" sz="2200" dirty="0" err="1">
                <a:solidFill>
                  <a:srgbClr val="00B0F0"/>
                </a:solidFill>
              </a:rPr>
              <a:t>Biaya</a:t>
            </a:r>
            <a:r>
              <a:rPr lang="en-US" sz="2200" dirty="0">
                <a:solidFill>
                  <a:srgbClr val="00B0F0"/>
                </a:solidFill>
              </a:rPr>
              <a:t> </a:t>
            </a:r>
            <a:r>
              <a:rPr lang="en-US" sz="2200" dirty="0" err="1">
                <a:solidFill>
                  <a:srgbClr val="00B0F0"/>
                </a:solidFill>
              </a:rPr>
              <a:t>bahan</a:t>
            </a:r>
            <a:r>
              <a:rPr lang="en-US" sz="2200" dirty="0">
                <a:solidFill>
                  <a:srgbClr val="00B0F0"/>
                </a:solidFill>
              </a:rPr>
              <a:t> </a:t>
            </a:r>
            <a:r>
              <a:rPr lang="en-US" sz="2200" dirty="0" err="1">
                <a:solidFill>
                  <a:srgbClr val="00B0F0"/>
                </a:solidFill>
              </a:rPr>
              <a:t>baku</a:t>
            </a:r>
            <a:endParaRPr lang="en-US" sz="2200" dirty="0">
              <a:solidFill>
                <a:srgbClr val="00B0F0"/>
              </a:solidFill>
            </a:endParaRPr>
          </a:p>
          <a:p>
            <a:pPr lvl="1">
              <a:buFont typeface="Wingdings" panose="05000000000000000000" pitchFamily="2" charset="2"/>
              <a:buChar char="§"/>
            </a:pPr>
            <a:r>
              <a:rPr lang="en-US" sz="2200" dirty="0" err="1">
                <a:solidFill>
                  <a:srgbClr val="00B050"/>
                </a:solidFill>
              </a:rPr>
              <a:t>Biaya</a:t>
            </a:r>
            <a:r>
              <a:rPr lang="en-US" sz="2200" dirty="0">
                <a:solidFill>
                  <a:srgbClr val="00B050"/>
                </a:solidFill>
              </a:rPr>
              <a:t> </a:t>
            </a:r>
            <a:r>
              <a:rPr lang="en-US" sz="2200" dirty="0" err="1">
                <a:solidFill>
                  <a:srgbClr val="00B050"/>
                </a:solidFill>
              </a:rPr>
              <a:t>pabrikan</a:t>
            </a:r>
            <a:endParaRPr lang="en-US" sz="2200" dirty="0">
              <a:solidFill>
                <a:srgbClr val="00B050"/>
              </a:solidFill>
            </a:endParaRPr>
          </a:p>
          <a:p>
            <a:pPr lvl="1">
              <a:buFont typeface="Wingdings" panose="05000000000000000000" pitchFamily="2" charset="2"/>
              <a:buChar char="§"/>
            </a:pPr>
            <a:r>
              <a:rPr lang="en-US" sz="2200" dirty="0" err="1">
                <a:solidFill>
                  <a:srgbClr val="7030A0"/>
                </a:solidFill>
              </a:rPr>
              <a:t>Biaya</a:t>
            </a:r>
            <a:r>
              <a:rPr lang="en-US" sz="2200" dirty="0">
                <a:solidFill>
                  <a:srgbClr val="7030A0"/>
                </a:solidFill>
              </a:rPr>
              <a:t> </a:t>
            </a:r>
            <a:r>
              <a:rPr lang="en-US" sz="2200" dirty="0" err="1">
                <a:solidFill>
                  <a:srgbClr val="7030A0"/>
                </a:solidFill>
              </a:rPr>
              <a:t>distribusi</a:t>
            </a:r>
            <a:endParaRPr lang="en-US" sz="2200" dirty="0">
              <a:solidFill>
                <a:srgbClr val="7030A0"/>
              </a:solidFill>
            </a:endParaRPr>
          </a:p>
        </p:txBody>
      </p:sp>
    </p:spTree>
    <p:extLst>
      <p:ext uri="{BB962C8B-B14F-4D97-AF65-F5344CB8AC3E}">
        <p14:creationId xmlns:p14="http://schemas.microsoft.com/office/powerpoint/2010/main" val="4066535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Strategi</a:t>
            </a:r>
            <a:r>
              <a:rPr lang="en-US" dirty="0"/>
              <a:t> fit</a:t>
            </a:r>
          </a:p>
        </p:txBody>
      </p:sp>
      <p:sp>
        <p:nvSpPr>
          <p:cNvPr id="3" name="Content Placeholder 2"/>
          <p:cNvSpPr>
            <a:spLocks noGrp="1"/>
          </p:cNvSpPr>
          <p:nvPr>
            <p:ph idx="1"/>
          </p:nvPr>
        </p:nvSpPr>
        <p:spPr/>
        <p:txBody>
          <a:bodyPr/>
          <a:lstStyle/>
          <a:p>
            <a:pPr algn="just"/>
            <a:r>
              <a:rPr lang="en-US" b="1" dirty="0" err="1"/>
              <a:t>Strategi</a:t>
            </a:r>
            <a:r>
              <a:rPr lang="en-US" b="1" dirty="0"/>
              <a:t> </a:t>
            </a:r>
            <a:r>
              <a:rPr lang="en-US" b="1" dirty="0" err="1"/>
              <a:t>kompetitif</a:t>
            </a:r>
            <a:r>
              <a:rPr lang="en-US" b="1" dirty="0"/>
              <a:t> </a:t>
            </a:r>
            <a:r>
              <a:rPr lang="en-US" b="1" dirty="0" err="1"/>
              <a:t>perusahaan</a:t>
            </a:r>
            <a:r>
              <a:rPr lang="en-US" b="1" dirty="0"/>
              <a:t> </a:t>
            </a:r>
            <a:r>
              <a:rPr lang="en-US" b="1" dirty="0" err="1"/>
              <a:t>diartikan</a:t>
            </a:r>
            <a:r>
              <a:rPr lang="en-US" b="1" dirty="0"/>
              <a:t> </a:t>
            </a:r>
            <a:r>
              <a:rPr lang="en-US" b="1" dirty="0" err="1"/>
              <a:t>seperangkat</a:t>
            </a:r>
            <a:r>
              <a:rPr lang="en-US" b="1" dirty="0"/>
              <a:t> </a:t>
            </a:r>
            <a:r>
              <a:rPr lang="en-US" b="1" dirty="0" err="1"/>
              <a:t>kebutuhan</a:t>
            </a:r>
            <a:r>
              <a:rPr lang="en-US" b="1" dirty="0"/>
              <a:t> </a:t>
            </a:r>
            <a:r>
              <a:rPr lang="en-US" b="1" dirty="0" err="1"/>
              <a:t>pelanggan</a:t>
            </a:r>
            <a:r>
              <a:rPr lang="en-US" b="1" dirty="0"/>
              <a:t> yang </a:t>
            </a:r>
            <a:r>
              <a:rPr lang="en-US" b="1" dirty="0" err="1"/>
              <a:t>dicari</a:t>
            </a:r>
            <a:r>
              <a:rPr lang="en-US" b="1" dirty="0"/>
              <a:t> </a:t>
            </a:r>
            <a:r>
              <a:rPr lang="en-US" b="1" dirty="0" err="1"/>
              <a:t>untuk</a:t>
            </a:r>
            <a:r>
              <a:rPr lang="en-US" b="1" dirty="0"/>
              <a:t> </a:t>
            </a:r>
            <a:r>
              <a:rPr lang="en-US" b="1" dirty="0" err="1"/>
              <a:t>memenuhi</a:t>
            </a:r>
            <a:r>
              <a:rPr lang="en-US" b="1" dirty="0"/>
              <a:t> </a:t>
            </a:r>
            <a:r>
              <a:rPr lang="en-US" b="1" dirty="0" err="1"/>
              <a:t>kebutuhan</a:t>
            </a:r>
            <a:r>
              <a:rPr lang="en-US" b="1" dirty="0"/>
              <a:t> </a:t>
            </a:r>
            <a:r>
              <a:rPr lang="en-US" b="1" dirty="0" err="1"/>
              <a:t>melalui</a:t>
            </a:r>
            <a:r>
              <a:rPr lang="en-US" b="1" dirty="0"/>
              <a:t> </a:t>
            </a:r>
            <a:r>
              <a:rPr lang="en-US" b="1" dirty="0" err="1"/>
              <a:t>produk</a:t>
            </a:r>
            <a:r>
              <a:rPr lang="en-US" b="1" dirty="0"/>
              <a:t>, </a:t>
            </a:r>
            <a:r>
              <a:rPr lang="en-US" b="1" dirty="0" err="1"/>
              <a:t>tergantung</a:t>
            </a:r>
            <a:r>
              <a:rPr lang="en-US" b="1" dirty="0"/>
              <a:t> </a:t>
            </a:r>
            <a:r>
              <a:rPr lang="en-US" b="1" dirty="0" err="1"/>
              <a:t>dari</a:t>
            </a:r>
            <a:r>
              <a:rPr lang="en-US" b="1" dirty="0"/>
              <a:t> </a:t>
            </a:r>
            <a:r>
              <a:rPr lang="en-US" b="1" dirty="0" err="1"/>
              <a:t>pesaingnya</a:t>
            </a:r>
            <a:r>
              <a:rPr lang="en-US" b="1" dirty="0"/>
              <a:t>.</a:t>
            </a:r>
          </a:p>
          <a:p>
            <a:pPr algn="just"/>
            <a:r>
              <a:rPr lang="en-US" b="1" dirty="0" err="1"/>
              <a:t>Rantai</a:t>
            </a:r>
            <a:r>
              <a:rPr lang="en-US" b="1" dirty="0"/>
              <a:t> </a:t>
            </a:r>
            <a:r>
              <a:rPr lang="en-US" b="1" dirty="0" err="1"/>
              <a:t>nilai</a:t>
            </a:r>
            <a:r>
              <a:rPr lang="en-US" b="1" dirty="0"/>
              <a:t> </a:t>
            </a:r>
            <a:r>
              <a:rPr lang="en-US" b="1" dirty="0" err="1"/>
              <a:t>perusahaan</a:t>
            </a:r>
            <a:r>
              <a:rPr lang="en-US" b="1" dirty="0"/>
              <a:t> </a:t>
            </a:r>
            <a:r>
              <a:rPr lang="en-US" b="1" dirty="0" err="1"/>
              <a:t>dimulai</a:t>
            </a:r>
            <a:r>
              <a:rPr lang="en-US" b="1" dirty="0"/>
              <a:t> </a:t>
            </a:r>
            <a:r>
              <a:rPr lang="en-US" b="1" dirty="0" err="1"/>
              <a:t>dari</a:t>
            </a:r>
            <a:r>
              <a:rPr lang="en-US" b="1" dirty="0"/>
              <a:t> </a:t>
            </a:r>
            <a:r>
              <a:rPr lang="en-US" b="1" dirty="0" err="1"/>
              <a:t>perkembangan</a:t>
            </a:r>
            <a:r>
              <a:rPr lang="en-US" b="1" dirty="0"/>
              <a:t> </a:t>
            </a:r>
            <a:r>
              <a:rPr lang="en-US" b="1" dirty="0" err="1"/>
              <a:t>produk</a:t>
            </a:r>
            <a:r>
              <a:rPr lang="en-US" b="1" dirty="0"/>
              <a:t> </a:t>
            </a:r>
            <a:r>
              <a:rPr lang="en-US" b="1" dirty="0" err="1"/>
              <a:t>baru</a:t>
            </a:r>
            <a:r>
              <a:rPr lang="en-US" b="1" dirty="0"/>
              <a:t>, </a:t>
            </a:r>
            <a:r>
              <a:rPr lang="en-US" b="1" dirty="0" err="1"/>
              <a:t>dengan</a:t>
            </a:r>
            <a:r>
              <a:rPr lang="en-US" b="1" dirty="0"/>
              <a:t> </a:t>
            </a:r>
            <a:r>
              <a:rPr lang="en-US" b="1" dirty="0" err="1"/>
              <a:t>menciptakan</a:t>
            </a:r>
            <a:r>
              <a:rPr lang="en-US" b="1" dirty="0"/>
              <a:t> </a:t>
            </a:r>
            <a:r>
              <a:rPr lang="en-US" b="1" dirty="0" err="1"/>
              <a:t>spesifikasi</a:t>
            </a:r>
            <a:r>
              <a:rPr lang="en-US" b="1" dirty="0"/>
              <a:t> </a:t>
            </a:r>
            <a:r>
              <a:rPr lang="en-US" b="1" dirty="0" err="1"/>
              <a:t>bagi</a:t>
            </a:r>
            <a:r>
              <a:rPr lang="en-US" b="1" dirty="0"/>
              <a:t> </a:t>
            </a:r>
            <a:r>
              <a:rPr lang="en-US" b="1" dirty="0" err="1"/>
              <a:t>produk</a:t>
            </a:r>
            <a:r>
              <a:rPr lang="en-US" b="1" dirty="0"/>
              <a:t>. </a:t>
            </a:r>
            <a:r>
              <a:rPr lang="en-US" b="1" dirty="0" err="1"/>
              <a:t>Pemasaran</a:t>
            </a:r>
            <a:r>
              <a:rPr lang="en-US" b="1" dirty="0"/>
              <a:t> </a:t>
            </a:r>
            <a:r>
              <a:rPr lang="en-US" b="1" dirty="0" err="1"/>
              <a:t>dan</a:t>
            </a:r>
            <a:r>
              <a:rPr lang="en-US" b="1" dirty="0"/>
              <a:t> </a:t>
            </a:r>
            <a:r>
              <a:rPr lang="en-US" b="1" dirty="0" err="1"/>
              <a:t>penjualan</a:t>
            </a:r>
            <a:r>
              <a:rPr lang="en-US" b="1" dirty="0"/>
              <a:t> </a:t>
            </a:r>
            <a:r>
              <a:rPr lang="en-US" b="1" dirty="0" err="1"/>
              <a:t>menghasilkan</a:t>
            </a:r>
            <a:r>
              <a:rPr lang="en-US" b="1" dirty="0"/>
              <a:t> </a:t>
            </a:r>
            <a:r>
              <a:rPr lang="en-US" b="1" dirty="0" err="1"/>
              <a:t>permintaan</a:t>
            </a:r>
            <a:r>
              <a:rPr lang="en-US" b="1" dirty="0"/>
              <a:t> </a:t>
            </a:r>
            <a:r>
              <a:rPr lang="en-US" b="1" dirty="0" err="1"/>
              <a:t>melalui</a:t>
            </a:r>
            <a:r>
              <a:rPr lang="en-US" b="1" dirty="0"/>
              <a:t> </a:t>
            </a:r>
            <a:r>
              <a:rPr lang="en-US" b="1" dirty="0" err="1"/>
              <a:t>publikasi</a:t>
            </a:r>
            <a:r>
              <a:rPr lang="en-US" b="1" dirty="0"/>
              <a:t> </a:t>
            </a:r>
            <a:r>
              <a:rPr lang="en-US" b="1" dirty="0" err="1"/>
              <a:t>prioritas-prioritas</a:t>
            </a:r>
            <a:r>
              <a:rPr lang="en-US" b="1" dirty="0"/>
              <a:t> </a:t>
            </a:r>
            <a:r>
              <a:rPr lang="en-US" b="1" dirty="0" err="1"/>
              <a:t>pelanggan</a:t>
            </a:r>
            <a:r>
              <a:rPr lang="en-US" b="1" dirty="0"/>
              <a:t> </a:t>
            </a:r>
            <a:r>
              <a:rPr lang="en-US" b="1" dirty="0" err="1"/>
              <a:t>dengan</a:t>
            </a:r>
            <a:r>
              <a:rPr lang="en-US" b="1" dirty="0"/>
              <a:t> </a:t>
            </a:r>
            <a:r>
              <a:rPr lang="en-US" b="1" dirty="0" err="1"/>
              <a:t>produk</a:t>
            </a:r>
            <a:r>
              <a:rPr lang="en-US" b="1" dirty="0"/>
              <a:t> </a:t>
            </a:r>
            <a:r>
              <a:rPr lang="en-US" b="1" dirty="0" err="1"/>
              <a:t>jasa</a:t>
            </a:r>
            <a:r>
              <a:rPr lang="en-US" b="1" dirty="0"/>
              <a:t> yang </a:t>
            </a:r>
            <a:r>
              <a:rPr lang="en-US" b="1" dirty="0" err="1"/>
              <a:t>memuaskan</a:t>
            </a:r>
            <a:r>
              <a:rPr lang="en-US" b="1" dirty="0"/>
              <a:t>.</a:t>
            </a:r>
          </a:p>
          <a:p>
            <a:pPr algn="just"/>
            <a:r>
              <a:rPr lang="en-US" b="1" dirty="0"/>
              <a:t>Strategic fit </a:t>
            </a:r>
            <a:r>
              <a:rPr lang="en-US" b="1" dirty="0" err="1"/>
              <a:t>diartikan</a:t>
            </a:r>
            <a:r>
              <a:rPr lang="en-US" b="1" dirty="0"/>
              <a:t> </a:t>
            </a:r>
            <a:r>
              <a:rPr lang="en-US" b="1" dirty="0" err="1"/>
              <a:t>bahwa</a:t>
            </a:r>
            <a:r>
              <a:rPr lang="en-US" b="1" dirty="0"/>
              <a:t> </a:t>
            </a:r>
            <a:r>
              <a:rPr lang="en-US" b="1" dirty="0" err="1"/>
              <a:t>strategi</a:t>
            </a:r>
            <a:r>
              <a:rPr lang="en-US" b="1" dirty="0"/>
              <a:t> </a:t>
            </a:r>
            <a:r>
              <a:rPr lang="en-US" b="1" dirty="0" err="1"/>
              <a:t>kompetitif</a:t>
            </a:r>
            <a:r>
              <a:rPr lang="en-US" b="1" dirty="0"/>
              <a:t> </a:t>
            </a:r>
            <a:r>
              <a:rPr lang="en-US" b="1" dirty="0" err="1"/>
              <a:t>dan</a:t>
            </a:r>
            <a:r>
              <a:rPr lang="en-US" b="1" dirty="0"/>
              <a:t> </a:t>
            </a:r>
            <a:r>
              <a:rPr lang="en-US" b="1" dirty="0" err="1"/>
              <a:t>strategi</a:t>
            </a:r>
            <a:r>
              <a:rPr lang="en-US" b="1" dirty="0"/>
              <a:t> </a:t>
            </a:r>
            <a:r>
              <a:rPr lang="en-US" b="1" dirty="0" err="1"/>
              <a:t>rantai</a:t>
            </a:r>
            <a:r>
              <a:rPr lang="en-US" b="1" dirty="0"/>
              <a:t> </a:t>
            </a:r>
            <a:r>
              <a:rPr lang="en-US" b="1" dirty="0" err="1"/>
              <a:t>nilai</a:t>
            </a:r>
            <a:r>
              <a:rPr lang="en-US" b="1" dirty="0"/>
              <a:t> </a:t>
            </a:r>
            <a:r>
              <a:rPr lang="en-US" b="1" dirty="0" err="1"/>
              <a:t>memiliki</a:t>
            </a:r>
            <a:r>
              <a:rPr lang="en-US" b="1" dirty="0"/>
              <a:t> </a:t>
            </a:r>
            <a:r>
              <a:rPr lang="en-US" b="1" dirty="0" err="1"/>
              <a:t>sasaran</a:t>
            </a:r>
            <a:r>
              <a:rPr lang="en-US" b="1" dirty="0"/>
              <a:t> yang </a:t>
            </a:r>
            <a:r>
              <a:rPr lang="en-US" b="1" dirty="0" err="1"/>
              <a:t>sama</a:t>
            </a:r>
            <a:r>
              <a:rPr lang="en-US" b="1" dirty="0"/>
              <a:t>. </a:t>
            </a:r>
            <a:r>
              <a:rPr lang="en-US" b="1" dirty="0" err="1"/>
              <a:t>ini</a:t>
            </a:r>
            <a:r>
              <a:rPr lang="en-US" b="1" dirty="0"/>
              <a:t> </a:t>
            </a:r>
            <a:r>
              <a:rPr lang="en-US" b="1" dirty="0" err="1"/>
              <a:t>berarti</a:t>
            </a:r>
            <a:r>
              <a:rPr lang="en-US" b="1" dirty="0"/>
              <a:t> </a:t>
            </a:r>
            <a:r>
              <a:rPr lang="en-US" b="1" dirty="0" err="1"/>
              <a:t>adanya</a:t>
            </a:r>
            <a:r>
              <a:rPr lang="en-US" b="1" dirty="0"/>
              <a:t> </a:t>
            </a:r>
            <a:r>
              <a:rPr lang="en-US" b="1" dirty="0" err="1"/>
              <a:t>konsistensi</a:t>
            </a:r>
            <a:r>
              <a:rPr lang="en-US" b="1" dirty="0"/>
              <a:t> </a:t>
            </a:r>
            <a:r>
              <a:rPr lang="en-US" b="1" dirty="0" err="1"/>
              <a:t>antara</a:t>
            </a:r>
            <a:r>
              <a:rPr lang="en-US" b="1" dirty="0"/>
              <a:t> </a:t>
            </a:r>
            <a:r>
              <a:rPr lang="en-US" b="1" dirty="0" err="1"/>
              <a:t>prioritas</a:t>
            </a:r>
            <a:r>
              <a:rPr lang="en-US" b="1" dirty="0"/>
              <a:t> </a:t>
            </a:r>
            <a:r>
              <a:rPr lang="en-US" b="1" dirty="0" err="1"/>
              <a:t>pelangggan</a:t>
            </a:r>
            <a:r>
              <a:rPr lang="en-US" b="1" dirty="0"/>
              <a:t> yang </a:t>
            </a:r>
            <a:r>
              <a:rPr lang="en-US" b="1" dirty="0" err="1"/>
              <a:t>diharapkan</a:t>
            </a:r>
            <a:r>
              <a:rPr lang="en-US" b="1" dirty="0"/>
              <a:t> </a:t>
            </a:r>
            <a:r>
              <a:rPr lang="en-US" b="1" dirty="0" err="1"/>
              <a:t>namun</a:t>
            </a:r>
            <a:r>
              <a:rPr lang="en-US" b="1" dirty="0"/>
              <a:t> </a:t>
            </a:r>
            <a:r>
              <a:rPr lang="en-US" b="1" dirty="0" err="1"/>
              <a:t>dipenuhi</a:t>
            </a:r>
            <a:r>
              <a:rPr lang="en-US" b="1" dirty="0"/>
              <a:t> </a:t>
            </a:r>
            <a:r>
              <a:rPr lang="en-US" b="1" dirty="0" err="1"/>
              <a:t>oleh</a:t>
            </a:r>
            <a:r>
              <a:rPr lang="en-US" b="1" dirty="0"/>
              <a:t> </a:t>
            </a:r>
            <a:r>
              <a:rPr lang="en-US" b="1" dirty="0" err="1"/>
              <a:t>strategi</a:t>
            </a:r>
            <a:r>
              <a:rPr lang="en-US" b="1" dirty="0"/>
              <a:t> </a:t>
            </a:r>
            <a:r>
              <a:rPr lang="en-US" b="1" dirty="0" err="1"/>
              <a:t>kompetitif</a:t>
            </a:r>
            <a:r>
              <a:rPr lang="en-US" b="1" dirty="0"/>
              <a:t> </a:t>
            </a:r>
            <a:r>
              <a:rPr lang="en-US" b="1" dirty="0" err="1"/>
              <a:t>dan</a:t>
            </a:r>
            <a:r>
              <a:rPr lang="en-US" b="1" dirty="0"/>
              <a:t> </a:t>
            </a:r>
            <a:r>
              <a:rPr lang="en-US" b="1" dirty="0" err="1"/>
              <a:t>kemampuan</a:t>
            </a:r>
            <a:r>
              <a:rPr lang="en-US" b="1" dirty="0"/>
              <a:t> </a:t>
            </a:r>
            <a:r>
              <a:rPr lang="en-US" b="1" dirty="0" err="1"/>
              <a:t>rantai</a:t>
            </a:r>
            <a:r>
              <a:rPr lang="en-US" b="1" dirty="0"/>
              <a:t> </a:t>
            </a:r>
            <a:r>
              <a:rPr lang="en-US" b="1" dirty="0" err="1"/>
              <a:t>nilai</a:t>
            </a:r>
            <a:r>
              <a:rPr lang="en-US" b="1" dirty="0"/>
              <a:t> yang </a:t>
            </a:r>
            <a:r>
              <a:rPr lang="en-US" b="1" dirty="0" err="1"/>
              <a:t>dapat</a:t>
            </a:r>
            <a:r>
              <a:rPr lang="en-US" b="1" dirty="0"/>
              <a:t> </a:t>
            </a:r>
            <a:r>
              <a:rPr lang="en-US" b="1" dirty="0" err="1"/>
              <a:t>dibangun</a:t>
            </a:r>
            <a:r>
              <a:rPr lang="en-US" b="1" dirty="0"/>
              <a:t> </a:t>
            </a:r>
            <a:r>
              <a:rPr lang="en-US" b="1" dirty="0" err="1"/>
              <a:t>dengan</a:t>
            </a:r>
            <a:r>
              <a:rPr lang="en-US" b="1" dirty="0"/>
              <a:t> </a:t>
            </a:r>
            <a:r>
              <a:rPr lang="en-US" b="1" dirty="0" err="1"/>
              <a:t>strategi</a:t>
            </a:r>
            <a:r>
              <a:rPr lang="en-US" b="1" dirty="0"/>
              <a:t> </a:t>
            </a:r>
            <a:r>
              <a:rPr lang="en-US" b="1" dirty="0" err="1"/>
              <a:t>rantai</a:t>
            </a:r>
            <a:r>
              <a:rPr lang="en-US" b="1" dirty="0"/>
              <a:t> </a:t>
            </a:r>
            <a:r>
              <a:rPr lang="en-US" b="1" dirty="0" err="1"/>
              <a:t>pasokan</a:t>
            </a:r>
            <a:r>
              <a:rPr lang="en-US" b="1" dirty="0"/>
              <a:t>.</a:t>
            </a:r>
          </a:p>
          <a:p>
            <a:pPr algn="just"/>
            <a:endParaRPr lang="en-US" b="1" dirty="0"/>
          </a:p>
          <a:p>
            <a:endParaRPr lang="en-US" dirty="0"/>
          </a:p>
        </p:txBody>
      </p:sp>
    </p:spTree>
    <p:extLst>
      <p:ext uri="{BB962C8B-B14F-4D97-AF65-F5344CB8AC3E}">
        <p14:creationId xmlns:p14="http://schemas.microsoft.com/office/powerpoint/2010/main" val="297001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2767" y="142846"/>
            <a:ext cx="8911687" cy="1024217"/>
          </a:xfrm>
        </p:spPr>
        <p:txBody>
          <a:bodyPr/>
          <a:lstStyle/>
          <a:p>
            <a:r>
              <a:rPr lang="en-US" dirty="0" err="1"/>
              <a:t>Strategi</a:t>
            </a:r>
            <a:r>
              <a:rPr lang="en-US" dirty="0"/>
              <a:t> fit</a:t>
            </a:r>
          </a:p>
        </p:txBody>
      </p:sp>
      <p:sp>
        <p:nvSpPr>
          <p:cNvPr id="3" name="Content Placeholder 2"/>
          <p:cNvSpPr>
            <a:spLocks noGrp="1"/>
          </p:cNvSpPr>
          <p:nvPr>
            <p:ph idx="1"/>
          </p:nvPr>
        </p:nvSpPr>
        <p:spPr>
          <a:xfrm>
            <a:off x="1407695" y="1231231"/>
            <a:ext cx="10383252" cy="4940968"/>
          </a:xfrm>
        </p:spPr>
        <p:txBody>
          <a:bodyPr>
            <a:normAutofit lnSpcReduction="10000"/>
          </a:bodyPr>
          <a:lstStyle/>
          <a:p>
            <a:pPr marL="0" indent="0">
              <a:buNone/>
            </a:pPr>
            <a:r>
              <a:rPr lang="en-US" dirty="0"/>
              <a:t>Strategic fit </a:t>
            </a:r>
            <a:r>
              <a:rPr lang="en-US" dirty="0" err="1"/>
              <a:t>dicapai</a:t>
            </a:r>
            <a:r>
              <a:rPr lang="en-US" dirty="0"/>
              <a:t> </a:t>
            </a:r>
            <a:r>
              <a:rPr lang="en-US" dirty="0" err="1"/>
              <a:t>dengan</a:t>
            </a:r>
            <a:r>
              <a:rPr lang="en-US" dirty="0"/>
              <a:t> </a:t>
            </a:r>
            <a:r>
              <a:rPr lang="en-US" dirty="0" err="1"/>
              <a:t>tiga</a:t>
            </a:r>
            <a:r>
              <a:rPr lang="en-US" dirty="0"/>
              <a:t> </a:t>
            </a:r>
            <a:r>
              <a:rPr lang="en-US" dirty="0" err="1"/>
              <a:t>tahap</a:t>
            </a:r>
            <a:r>
              <a:rPr lang="en-US" dirty="0"/>
              <a:t>, </a:t>
            </a:r>
            <a:r>
              <a:rPr lang="en-US" dirty="0" err="1"/>
              <a:t>yaitu</a:t>
            </a:r>
            <a:r>
              <a:rPr lang="en-US" dirty="0"/>
              <a:t>:</a:t>
            </a:r>
          </a:p>
          <a:p>
            <a:r>
              <a:rPr lang="fi-FI" dirty="0">
                <a:solidFill>
                  <a:srgbClr val="00B050"/>
                </a:solidFill>
              </a:rPr>
              <a:t>Memahami pelanggan dan ketidakpastian rantai pasokan</a:t>
            </a:r>
          </a:p>
          <a:p>
            <a:pPr marL="360363" indent="0" algn="just">
              <a:buNone/>
            </a:pPr>
            <a:r>
              <a:rPr lang="en-US" dirty="0">
                <a:solidFill>
                  <a:srgbClr val="00B050"/>
                </a:solidFill>
              </a:rPr>
              <a:t>Perusahaan </a:t>
            </a:r>
            <a:r>
              <a:rPr lang="en-US" dirty="0" err="1">
                <a:solidFill>
                  <a:srgbClr val="00B050"/>
                </a:solidFill>
              </a:rPr>
              <a:t>harus</a:t>
            </a:r>
            <a:r>
              <a:rPr lang="en-US" dirty="0">
                <a:solidFill>
                  <a:srgbClr val="00B050"/>
                </a:solidFill>
              </a:rPr>
              <a:t> </a:t>
            </a:r>
            <a:r>
              <a:rPr lang="en-US" dirty="0" err="1">
                <a:solidFill>
                  <a:srgbClr val="00B050"/>
                </a:solidFill>
              </a:rPr>
              <a:t>memahami</a:t>
            </a:r>
            <a:r>
              <a:rPr lang="en-US" dirty="0">
                <a:solidFill>
                  <a:srgbClr val="00B050"/>
                </a:solidFill>
              </a:rPr>
              <a:t> </a:t>
            </a:r>
            <a:r>
              <a:rPr lang="en-US" dirty="0" err="1">
                <a:solidFill>
                  <a:srgbClr val="00B050"/>
                </a:solidFill>
              </a:rPr>
              <a:t>kebutuhan</a:t>
            </a:r>
            <a:r>
              <a:rPr lang="en-US" dirty="0">
                <a:solidFill>
                  <a:srgbClr val="00B050"/>
                </a:solidFill>
              </a:rPr>
              <a:t> </a:t>
            </a:r>
            <a:r>
              <a:rPr lang="en-US" dirty="0" err="1">
                <a:solidFill>
                  <a:srgbClr val="00B050"/>
                </a:solidFill>
              </a:rPr>
              <a:t>pelanggan</a:t>
            </a:r>
            <a:r>
              <a:rPr lang="en-US" dirty="0">
                <a:solidFill>
                  <a:srgbClr val="00B050"/>
                </a:solidFill>
              </a:rPr>
              <a:t> </a:t>
            </a:r>
            <a:r>
              <a:rPr lang="en-US" dirty="0" err="1">
                <a:solidFill>
                  <a:srgbClr val="00B050"/>
                </a:solidFill>
              </a:rPr>
              <a:t>pada</a:t>
            </a:r>
            <a:r>
              <a:rPr lang="en-US" dirty="0">
                <a:solidFill>
                  <a:srgbClr val="00B050"/>
                </a:solidFill>
              </a:rPr>
              <a:t> </a:t>
            </a:r>
            <a:r>
              <a:rPr lang="en-US" dirty="0" err="1">
                <a:solidFill>
                  <a:srgbClr val="00B050"/>
                </a:solidFill>
              </a:rPr>
              <a:t>masing-masing</a:t>
            </a:r>
            <a:r>
              <a:rPr lang="en-US" dirty="0">
                <a:solidFill>
                  <a:srgbClr val="00B050"/>
                </a:solidFill>
              </a:rPr>
              <a:t> </a:t>
            </a:r>
            <a:r>
              <a:rPr lang="en-US" dirty="0" err="1">
                <a:solidFill>
                  <a:srgbClr val="00B050"/>
                </a:solidFill>
              </a:rPr>
              <a:t>segmen</a:t>
            </a:r>
            <a:r>
              <a:rPr lang="en-US" dirty="0">
                <a:solidFill>
                  <a:srgbClr val="00B050"/>
                </a:solidFill>
              </a:rPr>
              <a:t> </a:t>
            </a:r>
            <a:r>
              <a:rPr lang="en-US" dirty="0" err="1">
                <a:solidFill>
                  <a:srgbClr val="00B050"/>
                </a:solidFill>
              </a:rPr>
              <a:t>dan</a:t>
            </a:r>
            <a:r>
              <a:rPr lang="en-US" dirty="0">
                <a:solidFill>
                  <a:srgbClr val="00B050"/>
                </a:solidFill>
              </a:rPr>
              <a:t> </a:t>
            </a:r>
            <a:r>
              <a:rPr lang="en-US" dirty="0" err="1">
                <a:solidFill>
                  <a:srgbClr val="00B050"/>
                </a:solidFill>
              </a:rPr>
              <a:t>ketidakpastian</a:t>
            </a:r>
            <a:r>
              <a:rPr lang="en-US" dirty="0">
                <a:solidFill>
                  <a:srgbClr val="00B050"/>
                </a:solidFill>
              </a:rPr>
              <a:t> </a:t>
            </a:r>
            <a:r>
              <a:rPr lang="en-US" dirty="0" err="1">
                <a:solidFill>
                  <a:srgbClr val="00B050"/>
                </a:solidFill>
              </a:rPr>
              <a:t>rantai</a:t>
            </a:r>
            <a:r>
              <a:rPr lang="en-US" dirty="0">
                <a:solidFill>
                  <a:srgbClr val="00B050"/>
                </a:solidFill>
              </a:rPr>
              <a:t> </a:t>
            </a:r>
            <a:r>
              <a:rPr lang="en-US" dirty="0" err="1">
                <a:solidFill>
                  <a:srgbClr val="00B050"/>
                </a:solidFill>
              </a:rPr>
              <a:t>pasokan</a:t>
            </a:r>
            <a:r>
              <a:rPr lang="en-US" dirty="0">
                <a:solidFill>
                  <a:srgbClr val="00B050"/>
                </a:solidFill>
              </a:rPr>
              <a:t> yang </a:t>
            </a:r>
            <a:r>
              <a:rPr lang="en-US" dirty="0" err="1">
                <a:solidFill>
                  <a:srgbClr val="00B050"/>
                </a:solidFill>
              </a:rPr>
              <a:t>dihadapkan</a:t>
            </a:r>
            <a:r>
              <a:rPr lang="en-US" dirty="0">
                <a:solidFill>
                  <a:srgbClr val="00B050"/>
                </a:solidFill>
              </a:rPr>
              <a:t> </a:t>
            </a:r>
            <a:r>
              <a:rPr lang="en-US" dirty="0" err="1">
                <a:solidFill>
                  <a:srgbClr val="00B050"/>
                </a:solidFill>
              </a:rPr>
              <a:t>pada</a:t>
            </a:r>
            <a:r>
              <a:rPr lang="en-US" dirty="0">
                <a:solidFill>
                  <a:srgbClr val="00B050"/>
                </a:solidFill>
              </a:rPr>
              <a:t> </a:t>
            </a:r>
            <a:r>
              <a:rPr lang="en-US" dirty="0" err="1">
                <a:solidFill>
                  <a:srgbClr val="00B050"/>
                </a:solidFill>
              </a:rPr>
              <a:t>pemenuhan</a:t>
            </a:r>
            <a:r>
              <a:rPr lang="en-US" dirty="0">
                <a:solidFill>
                  <a:srgbClr val="00B050"/>
                </a:solidFill>
              </a:rPr>
              <a:t> </a:t>
            </a:r>
            <a:r>
              <a:rPr lang="en-US" dirty="0" err="1">
                <a:solidFill>
                  <a:srgbClr val="00B050"/>
                </a:solidFill>
              </a:rPr>
              <a:t>kebutuhan</a:t>
            </a:r>
            <a:r>
              <a:rPr lang="en-US" dirty="0">
                <a:solidFill>
                  <a:srgbClr val="00B050"/>
                </a:solidFill>
              </a:rPr>
              <a:t>. </a:t>
            </a:r>
            <a:r>
              <a:rPr lang="en-US" dirty="0" err="1">
                <a:solidFill>
                  <a:srgbClr val="00B050"/>
                </a:solidFill>
              </a:rPr>
              <a:t>Kebutuhan</a:t>
            </a:r>
            <a:r>
              <a:rPr lang="en-US" dirty="0">
                <a:solidFill>
                  <a:srgbClr val="00B050"/>
                </a:solidFill>
              </a:rPr>
              <a:t> </a:t>
            </a:r>
            <a:r>
              <a:rPr lang="en-US" dirty="0" err="1">
                <a:solidFill>
                  <a:srgbClr val="00B050"/>
                </a:solidFill>
              </a:rPr>
              <a:t>ini</a:t>
            </a:r>
            <a:r>
              <a:rPr lang="en-US" dirty="0">
                <a:solidFill>
                  <a:srgbClr val="00B050"/>
                </a:solidFill>
              </a:rPr>
              <a:t> </a:t>
            </a:r>
            <a:r>
              <a:rPr lang="en-US" dirty="0" err="1">
                <a:solidFill>
                  <a:srgbClr val="00B050"/>
                </a:solidFill>
              </a:rPr>
              <a:t>membantu</a:t>
            </a:r>
            <a:r>
              <a:rPr lang="en-US" dirty="0">
                <a:solidFill>
                  <a:srgbClr val="00B050"/>
                </a:solidFill>
              </a:rPr>
              <a:t> </a:t>
            </a:r>
            <a:r>
              <a:rPr lang="en-US" dirty="0" err="1">
                <a:solidFill>
                  <a:srgbClr val="00B050"/>
                </a:solidFill>
              </a:rPr>
              <a:t>perusahaan</a:t>
            </a:r>
            <a:r>
              <a:rPr lang="en-US" dirty="0">
                <a:solidFill>
                  <a:srgbClr val="00B050"/>
                </a:solidFill>
              </a:rPr>
              <a:t> </a:t>
            </a:r>
            <a:r>
              <a:rPr lang="en-US" dirty="0" err="1">
                <a:solidFill>
                  <a:srgbClr val="00B050"/>
                </a:solidFill>
              </a:rPr>
              <a:t>menemukan</a:t>
            </a:r>
            <a:r>
              <a:rPr lang="en-US" dirty="0">
                <a:solidFill>
                  <a:srgbClr val="00B050"/>
                </a:solidFill>
              </a:rPr>
              <a:t> </a:t>
            </a:r>
            <a:r>
              <a:rPr lang="en-US" dirty="0" err="1">
                <a:solidFill>
                  <a:srgbClr val="00B050"/>
                </a:solidFill>
              </a:rPr>
              <a:t>keinginan</a:t>
            </a:r>
            <a:r>
              <a:rPr lang="en-US" dirty="0">
                <a:solidFill>
                  <a:srgbClr val="00B050"/>
                </a:solidFill>
              </a:rPr>
              <a:t> </a:t>
            </a:r>
            <a:r>
              <a:rPr lang="en-US" dirty="0" err="1">
                <a:solidFill>
                  <a:srgbClr val="00B050"/>
                </a:solidFill>
              </a:rPr>
              <a:t>biaya</a:t>
            </a:r>
            <a:r>
              <a:rPr lang="en-US" dirty="0">
                <a:solidFill>
                  <a:srgbClr val="00B050"/>
                </a:solidFill>
              </a:rPr>
              <a:t> </a:t>
            </a:r>
            <a:r>
              <a:rPr lang="en-US" dirty="0" err="1">
                <a:solidFill>
                  <a:srgbClr val="00B050"/>
                </a:solidFill>
              </a:rPr>
              <a:t>dan</a:t>
            </a:r>
            <a:r>
              <a:rPr lang="en-US" dirty="0">
                <a:solidFill>
                  <a:srgbClr val="00B050"/>
                </a:solidFill>
              </a:rPr>
              <a:t> </a:t>
            </a:r>
            <a:r>
              <a:rPr lang="en-US" dirty="0" err="1">
                <a:solidFill>
                  <a:srgbClr val="00B050"/>
                </a:solidFill>
              </a:rPr>
              <a:t>permintaan</a:t>
            </a:r>
            <a:r>
              <a:rPr lang="en-US" dirty="0">
                <a:solidFill>
                  <a:srgbClr val="00B050"/>
                </a:solidFill>
              </a:rPr>
              <a:t> </a:t>
            </a:r>
            <a:r>
              <a:rPr lang="en-US" dirty="0" err="1">
                <a:solidFill>
                  <a:srgbClr val="00B050"/>
                </a:solidFill>
              </a:rPr>
              <a:t>jasa</a:t>
            </a:r>
            <a:r>
              <a:rPr lang="en-US" dirty="0">
                <a:solidFill>
                  <a:srgbClr val="00B050"/>
                </a:solidFill>
              </a:rPr>
              <a:t>. </a:t>
            </a:r>
            <a:r>
              <a:rPr lang="en-US" dirty="0" err="1">
                <a:solidFill>
                  <a:srgbClr val="00B050"/>
                </a:solidFill>
              </a:rPr>
              <a:t>Ketidakpastian</a:t>
            </a:r>
            <a:r>
              <a:rPr lang="en-US" dirty="0">
                <a:solidFill>
                  <a:srgbClr val="00B050"/>
                </a:solidFill>
              </a:rPr>
              <a:t> </a:t>
            </a:r>
            <a:r>
              <a:rPr lang="en-US" dirty="0" err="1">
                <a:solidFill>
                  <a:srgbClr val="00B050"/>
                </a:solidFill>
              </a:rPr>
              <a:t>rantai</a:t>
            </a:r>
            <a:r>
              <a:rPr lang="en-US" dirty="0">
                <a:solidFill>
                  <a:srgbClr val="00B050"/>
                </a:solidFill>
              </a:rPr>
              <a:t> </a:t>
            </a:r>
            <a:r>
              <a:rPr lang="en-US" dirty="0" err="1">
                <a:solidFill>
                  <a:srgbClr val="00B050"/>
                </a:solidFill>
              </a:rPr>
              <a:t>pasokan</a:t>
            </a:r>
            <a:r>
              <a:rPr lang="en-US" dirty="0">
                <a:solidFill>
                  <a:srgbClr val="00B050"/>
                </a:solidFill>
              </a:rPr>
              <a:t> </a:t>
            </a:r>
            <a:r>
              <a:rPr lang="en-US" dirty="0" err="1">
                <a:solidFill>
                  <a:srgbClr val="00B050"/>
                </a:solidFill>
              </a:rPr>
              <a:t>membantu</a:t>
            </a:r>
            <a:r>
              <a:rPr lang="en-US" dirty="0">
                <a:solidFill>
                  <a:srgbClr val="00B050"/>
                </a:solidFill>
              </a:rPr>
              <a:t> </a:t>
            </a:r>
            <a:r>
              <a:rPr lang="en-US" dirty="0" err="1">
                <a:solidFill>
                  <a:srgbClr val="00B050"/>
                </a:solidFill>
              </a:rPr>
              <a:t>perusahaan</a:t>
            </a:r>
            <a:r>
              <a:rPr lang="en-US" dirty="0">
                <a:solidFill>
                  <a:srgbClr val="00B050"/>
                </a:solidFill>
              </a:rPr>
              <a:t> </a:t>
            </a:r>
            <a:r>
              <a:rPr lang="en-US" dirty="0" err="1">
                <a:solidFill>
                  <a:srgbClr val="00B050"/>
                </a:solidFill>
              </a:rPr>
              <a:t>mengidentifikasi</a:t>
            </a:r>
            <a:r>
              <a:rPr lang="en-US" dirty="0">
                <a:solidFill>
                  <a:srgbClr val="00B050"/>
                </a:solidFill>
              </a:rPr>
              <a:t> </a:t>
            </a:r>
            <a:r>
              <a:rPr lang="en-US" dirty="0" err="1">
                <a:solidFill>
                  <a:srgbClr val="00B050"/>
                </a:solidFill>
              </a:rPr>
              <a:t>tingkat</a:t>
            </a:r>
            <a:r>
              <a:rPr lang="en-US" dirty="0">
                <a:solidFill>
                  <a:srgbClr val="00B050"/>
                </a:solidFill>
              </a:rPr>
              <a:t> </a:t>
            </a:r>
            <a:r>
              <a:rPr lang="en-US" dirty="0" err="1">
                <a:solidFill>
                  <a:srgbClr val="00B050"/>
                </a:solidFill>
              </a:rPr>
              <a:t>ketidakmampuan</a:t>
            </a:r>
            <a:r>
              <a:rPr lang="en-US" dirty="0">
                <a:solidFill>
                  <a:srgbClr val="00B050"/>
                </a:solidFill>
              </a:rPr>
              <a:t> </a:t>
            </a:r>
            <a:r>
              <a:rPr lang="en-US" dirty="0" err="1">
                <a:solidFill>
                  <a:srgbClr val="00B050"/>
                </a:solidFill>
              </a:rPr>
              <a:t>prediksi</a:t>
            </a:r>
            <a:r>
              <a:rPr lang="en-US" dirty="0">
                <a:solidFill>
                  <a:srgbClr val="00B050"/>
                </a:solidFill>
              </a:rPr>
              <a:t> </a:t>
            </a:r>
            <a:r>
              <a:rPr lang="en-US" dirty="0" err="1">
                <a:solidFill>
                  <a:srgbClr val="00B050"/>
                </a:solidFill>
              </a:rPr>
              <a:t>dari</a:t>
            </a:r>
            <a:r>
              <a:rPr lang="en-US" dirty="0">
                <a:solidFill>
                  <a:srgbClr val="00B050"/>
                </a:solidFill>
              </a:rPr>
              <a:t> </a:t>
            </a:r>
            <a:r>
              <a:rPr lang="en-US" dirty="0" err="1">
                <a:solidFill>
                  <a:srgbClr val="00B050"/>
                </a:solidFill>
              </a:rPr>
              <a:t>permintaan</a:t>
            </a:r>
            <a:r>
              <a:rPr lang="en-US" dirty="0">
                <a:solidFill>
                  <a:srgbClr val="00B050"/>
                </a:solidFill>
              </a:rPr>
              <a:t>, </a:t>
            </a:r>
            <a:r>
              <a:rPr lang="en-US" dirty="0" err="1">
                <a:solidFill>
                  <a:srgbClr val="00B050"/>
                </a:solidFill>
              </a:rPr>
              <a:t>gangguan</a:t>
            </a:r>
            <a:r>
              <a:rPr lang="en-US" dirty="0">
                <a:solidFill>
                  <a:srgbClr val="00B050"/>
                </a:solidFill>
              </a:rPr>
              <a:t>, </a:t>
            </a:r>
            <a:r>
              <a:rPr lang="en-US" dirty="0" err="1">
                <a:solidFill>
                  <a:srgbClr val="00B050"/>
                </a:solidFill>
              </a:rPr>
              <a:t>dan</a:t>
            </a:r>
            <a:r>
              <a:rPr lang="en-US" dirty="0">
                <a:solidFill>
                  <a:srgbClr val="00B050"/>
                </a:solidFill>
              </a:rPr>
              <a:t> </a:t>
            </a:r>
            <a:r>
              <a:rPr lang="en-US" dirty="0" err="1">
                <a:solidFill>
                  <a:srgbClr val="00B050"/>
                </a:solidFill>
              </a:rPr>
              <a:t>keterlambatan</a:t>
            </a:r>
            <a:r>
              <a:rPr lang="en-US" dirty="0">
                <a:solidFill>
                  <a:srgbClr val="00B050"/>
                </a:solidFill>
              </a:rPr>
              <a:t> yang </a:t>
            </a:r>
            <a:r>
              <a:rPr lang="en-US" dirty="0" err="1">
                <a:solidFill>
                  <a:srgbClr val="00B050"/>
                </a:solidFill>
              </a:rPr>
              <a:t>seharusnya</a:t>
            </a:r>
            <a:r>
              <a:rPr lang="en-US" dirty="0">
                <a:solidFill>
                  <a:srgbClr val="00B050"/>
                </a:solidFill>
              </a:rPr>
              <a:t> </a:t>
            </a:r>
            <a:r>
              <a:rPr lang="en-US" dirty="0" err="1">
                <a:solidFill>
                  <a:srgbClr val="00B050"/>
                </a:solidFill>
              </a:rPr>
              <a:t>dipersiapkan</a:t>
            </a:r>
            <a:r>
              <a:rPr lang="en-US" dirty="0">
                <a:solidFill>
                  <a:srgbClr val="00B050"/>
                </a:solidFill>
              </a:rPr>
              <a:t> </a:t>
            </a:r>
            <a:r>
              <a:rPr lang="en-US" dirty="0" err="1">
                <a:solidFill>
                  <a:srgbClr val="00B050"/>
                </a:solidFill>
              </a:rPr>
              <a:t>oleh</a:t>
            </a:r>
            <a:r>
              <a:rPr lang="en-US" dirty="0">
                <a:solidFill>
                  <a:srgbClr val="00B050"/>
                </a:solidFill>
              </a:rPr>
              <a:t> </a:t>
            </a:r>
            <a:r>
              <a:rPr lang="en-US" dirty="0" err="1">
                <a:solidFill>
                  <a:srgbClr val="00B050"/>
                </a:solidFill>
              </a:rPr>
              <a:t>rantai</a:t>
            </a:r>
            <a:r>
              <a:rPr lang="en-US" dirty="0">
                <a:solidFill>
                  <a:srgbClr val="00B050"/>
                </a:solidFill>
              </a:rPr>
              <a:t> </a:t>
            </a:r>
            <a:r>
              <a:rPr lang="en-US" dirty="0" err="1">
                <a:solidFill>
                  <a:srgbClr val="00B050"/>
                </a:solidFill>
              </a:rPr>
              <a:t>nilai</a:t>
            </a:r>
            <a:r>
              <a:rPr lang="en-US" dirty="0">
                <a:solidFill>
                  <a:srgbClr val="00B050"/>
                </a:solidFill>
              </a:rPr>
              <a:t>.</a:t>
            </a:r>
          </a:p>
          <a:p>
            <a:r>
              <a:rPr lang="en-US" dirty="0" err="1">
                <a:solidFill>
                  <a:srgbClr val="00B0F0"/>
                </a:solidFill>
              </a:rPr>
              <a:t>Memahami</a:t>
            </a:r>
            <a:r>
              <a:rPr lang="en-US" dirty="0">
                <a:solidFill>
                  <a:srgbClr val="00B0F0"/>
                </a:solidFill>
              </a:rPr>
              <a:t> </a:t>
            </a:r>
            <a:r>
              <a:rPr lang="en-US" dirty="0" err="1">
                <a:solidFill>
                  <a:srgbClr val="00B0F0"/>
                </a:solidFill>
              </a:rPr>
              <a:t>kemampuan</a:t>
            </a:r>
            <a:r>
              <a:rPr lang="en-US" dirty="0">
                <a:solidFill>
                  <a:srgbClr val="00B0F0"/>
                </a:solidFill>
              </a:rPr>
              <a:t> </a:t>
            </a:r>
            <a:r>
              <a:rPr lang="en-US" dirty="0" err="1">
                <a:solidFill>
                  <a:srgbClr val="00B0F0"/>
                </a:solidFill>
              </a:rPr>
              <a:t>rantai</a:t>
            </a:r>
            <a:r>
              <a:rPr lang="en-US" dirty="0">
                <a:solidFill>
                  <a:srgbClr val="00B0F0"/>
                </a:solidFill>
              </a:rPr>
              <a:t> </a:t>
            </a:r>
            <a:r>
              <a:rPr lang="en-US" dirty="0" err="1">
                <a:solidFill>
                  <a:srgbClr val="00B0F0"/>
                </a:solidFill>
              </a:rPr>
              <a:t>pasokan</a:t>
            </a:r>
            <a:endParaRPr lang="en-US" dirty="0">
              <a:solidFill>
                <a:srgbClr val="00B0F0"/>
              </a:solidFill>
            </a:endParaRPr>
          </a:p>
          <a:p>
            <a:pPr marL="360363" indent="0">
              <a:buNone/>
            </a:pPr>
            <a:r>
              <a:rPr lang="en-US" dirty="0" err="1">
                <a:solidFill>
                  <a:srgbClr val="00B0F0"/>
                </a:solidFill>
              </a:rPr>
              <a:t>Terdapat</a:t>
            </a:r>
            <a:r>
              <a:rPr lang="en-US" dirty="0">
                <a:solidFill>
                  <a:srgbClr val="00B0F0"/>
                </a:solidFill>
              </a:rPr>
              <a:t> </a:t>
            </a:r>
            <a:r>
              <a:rPr lang="en-US" dirty="0" err="1">
                <a:solidFill>
                  <a:srgbClr val="00B0F0"/>
                </a:solidFill>
              </a:rPr>
              <a:t>beberapa</a:t>
            </a:r>
            <a:r>
              <a:rPr lang="en-US" dirty="0">
                <a:solidFill>
                  <a:srgbClr val="00B0F0"/>
                </a:solidFill>
              </a:rPr>
              <a:t> </a:t>
            </a:r>
            <a:r>
              <a:rPr lang="en-US" dirty="0" err="1">
                <a:solidFill>
                  <a:srgbClr val="00B0F0"/>
                </a:solidFill>
              </a:rPr>
              <a:t>jenis</a:t>
            </a:r>
            <a:r>
              <a:rPr lang="en-US" dirty="0">
                <a:solidFill>
                  <a:srgbClr val="00B0F0"/>
                </a:solidFill>
              </a:rPr>
              <a:t> </a:t>
            </a:r>
            <a:r>
              <a:rPr lang="en-US" dirty="0" err="1">
                <a:solidFill>
                  <a:srgbClr val="00B0F0"/>
                </a:solidFill>
              </a:rPr>
              <a:t>rantai</a:t>
            </a:r>
            <a:r>
              <a:rPr lang="en-US" dirty="0">
                <a:solidFill>
                  <a:srgbClr val="00B0F0"/>
                </a:solidFill>
              </a:rPr>
              <a:t> </a:t>
            </a:r>
            <a:r>
              <a:rPr lang="en-US" dirty="0" err="1">
                <a:solidFill>
                  <a:srgbClr val="00B0F0"/>
                </a:solidFill>
              </a:rPr>
              <a:t>pasokan</a:t>
            </a:r>
            <a:r>
              <a:rPr lang="en-US" dirty="0">
                <a:solidFill>
                  <a:srgbClr val="00B0F0"/>
                </a:solidFill>
              </a:rPr>
              <a:t>, </a:t>
            </a:r>
            <a:r>
              <a:rPr lang="en-US" dirty="0" err="1">
                <a:solidFill>
                  <a:srgbClr val="00B0F0"/>
                </a:solidFill>
              </a:rPr>
              <a:t>masing-masing</a:t>
            </a:r>
            <a:r>
              <a:rPr lang="en-US" dirty="0">
                <a:solidFill>
                  <a:srgbClr val="00B0F0"/>
                </a:solidFill>
              </a:rPr>
              <a:t> </a:t>
            </a:r>
            <a:r>
              <a:rPr lang="en-US" dirty="0" err="1">
                <a:solidFill>
                  <a:srgbClr val="00B0F0"/>
                </a:solidFill>
              </a:rPr>
              <a:t>dirancang</a:t>
            </a:r>
            <a:r>
              <a:rPr lang="en-US" dirty="0">
                <a:solidFill>
                  <a:srgbClr val="00B0F0"/>
                </a:solidFill>
              </a:rPr>
              <a:t> </a:t>
            </a:r>
            <a:r>
              <a:rPr lang="en-US" dirty="0" err="1">
                <a:solidFill>
                  <a:srgbClr val="00B0F0"/>
                </a:solidFill>
              </a:rPr>
              <a:t>untuk</a:t>
            </a:r>
            <a:r>
              <a:rPr lang="en-US" dirty="0">
                <a:solidFill>
                  <a:srgbClr val="00B0F0"/>
                </a:solidFill>
              </a:rPr>
              <a:t> </a:t>
            </a:r>
            <a:r>
              <a:rPr lang="en-US" dirty="0" err="1">
                <a:solidFill>
                  <a:srgbClr val="00B0F0"/>
                </a:solidFill>
              </a:rPr>
              <a:t>pelaksanaan</a:t>
            </a:r>
            <a:r>
              <a:rPr lang="en-US" dirty="0">
                <a:solidFill>
                  <a:srgbClr val="00B0F0"/>
                </a:solidFill>
              </a:rPr>
              <a:t> </a:t>
            </a:r>
            <a:r>
              <a:rPr lang="en-US" dirty="0" err="1">
                <a:solidFill>
                  <a:srgbClr val="00B0F0"/>
                </a:solidFill>
              </a:rPr>
              <a:t>tugas</a:t>
            </a:r>
            <a:r>
              <a:rPr lang="en-US" dirty="0">
                <a:solidFill>
                  <a:srgbClr val="00B0F0"/>
                </a:solidFill>
              </a:rPr>
              <a:t> yang </a:t>
            </a:r>
            <a:r>
              <a:rPr lang="en-US" dirty="0" err="1">
                <a:solidFill>
                  <a:srgbClr val="00B0F0"/>
                </a:solidFill>
              </a:rPr>
              <a:t>berbeda</a:t>
            </a:r>
            <a:r>
              <a:rPr lang="en-US" dirty="0">
                <a:solidFill>
                  <a:srgbClr val="00B0F0"/>
                </a:solidFill>
              </a:rPr>
              <a:t>. Perusahaan </a:t>
            </a:r>
            <a:r>
              <a:rPr lang="en-US" dirty="0" err="1">
                <a:solidFill>
                  <a:srgbClr val="00B0F0"/>
                </a:solidFill>
              </a:rPr>
              <a:t>seharusnya</a:t>
            </a:r>
            <a:r>
              <a:rPr lang="en-US" dirty="0">
                <a:solidFill>
                  <a:srgbClr val="00B0F0"/>
                </a:solidFill>
              </a:rPr>
              <a:t> </a:t>
            </a:r>
            <a:r>
              <a:rPr lang="en-US" dirty="0" err="1">
                <a:solidFill>
                  <a:srgbClr val="00B0F0"/>
                </a:solidFill>
              </a:rPr>
              <a:t>memahami</a:t>
            </a:r>
            <a:r>
              <a:rPr lang="en-US" dirty="0">
                <a:solidFill>
                  <a:srgbClr val="00B0F0"/>
                </a:solidFill>
              </a:rPr>
              <a:t> </a:t>
            </a:r>
            <a:r>
              <a:rPr lang="en-US" dirty="0" err="1">
                <a:solidFill>
                  <a:srgbClr val="00B0F0"/>
                </a:solidFill>
              </a:rPr>
              <a:t>untuk</a:t>
            </a:r>
            <a:r>
              <a:rPr lang="en-US" dirty="0">
                <a:solidFill>
                  <a:srgbClr val="00B0F0"/>
                </a:solidFill>
              </a:rPr>
              <a:t> </a:t>
            </a:r>
            <a:r>
              <a:rPr lang="en-US" dirty="0" err="1">
                <a:solidFill>
                  <a:srgbClr val="00B0F0"/>
                </a:solidFill>
              </a:rPr>
              <a:t>melakukan</a:t>
            </a:r>
            <a:r>
              <a:rPr lang="en-US" dirty="0">
                <a:solidFill>
                  <a:srgbClr val="00B0F0"/>
                </a:solidFill>
              </a:rPr>
              <a:t> </a:t>
            </a:r>
            <a:r>
              <a:rPr lang="en-US" dirty="0" err="1">
                <a:solidFill>
                  <a:srgbClr val="00B0F0"/>
                </a:solidFill>
              </a:rPr>
              <a:t>apa</a:t>
            </a:r>
            <a:r>
              <a:rPr lang="en-US" dirty="0">
                <a:solidFill>
                  <a:srgbClr val="00B0F0"/>
                </a:solidFill>
              </a:rPr>
              <a:t> </a:t>
            </a:r>
            <a:r>
              <a:rPr lang="en-US" dirty="0" err="1">
                <a:solidFill>
                  <a:srgbClr val="00B0F0"/>
                </a:solidFill>
              </a:rPr>
              <a:t>rantai</a:t>
            </a:r>
            <a:r>
              <a:rPr lang="en-US" dirty="0">
                <a:solidFill>
                  <a:srgbClr val="00B0F0"/>
                </a:solidFill>
              </a:rPr>
              <a:t> </a:t>
            </a:r>
            <a:r>
              <a:rPr lang="en-US" dirty="0" err="1">
                <a:solidFill>
                  <a:srgbClr val="00B0F0"/>
                </a:solidFill>
              </a:rPr>
              <a:t>pasokan</a:t>
            </a:r>
            <a:r>
              <a:rPr lang="en-US" dirty="0">
                <a:solidFill>
                  <a:srgbClr val="00B0F0"/>
                </a:solidFill>
              </a:rPr>
              <a:t> </a:t>
            </a:r>
            <a:r>
              <a:rPr lang="en-US" dirty="0" err="1">
                <a:solidFill>
                  <a:srgbClr val="00B0F0"/>
                </a:solidFill>
              </a:rPr>
              <a:t>tersebut</a:t>
            </a:r>
            <a:r>
              <a:rPr lang="en-US" dirty="0">
                <a:solidFill>
                  <a:srgbClr val="00B0F0"/>
                </a:solidFill>
              </a:rPr>
              <a:t>.</a:t>
            </a:r>
          </a:p>
          <a:p>
            <a:r>
              <a:rPr lang="en-US" dirty="0" err="1">
                <a:solidFill>
                  <a:srgbClr val="7030A0"/>
                </a:solidFill>
              </a:rPr>
              <a:t>Pencapaian</a:t>
            </a:r>
            <a:r>
              <a:rPr lang="en-US" dirty="0">
                <a:solidFill>
                  <a:srgbClr val="7030A0"/>
                </a:solidFill>
              </a:rPr>
              <a:t> strategic fit</a:t>
            </a:r>
            <a:endParaRPr lang="en-US" dirty="0"/>
          </a:p>
          <a:p>
            <a:pPr marL="360363" indent="0" algn="just">
              <a:buNone/>
            </a:pPr>
            <a:r>
              <a:rPr lang="en-US" dirty="0" err="1">
                <a:solidFill>
                  <a:srgbClr val="7030A0"/>
                </a:solidFill>
              </a:rPr>
              <a:t>Jika</a:t>
            </a:r>
            <a:r>
              <a:rPr lang="en-US" dirty="0">
                <a:solidFill>
                  <a:srgbClr val="7030A0"/>
                </a:solidFill>
              </a:rPr>
              <a:t> </a:t>
            </a:r>
            <a:r>
              <a:rPr lang="en-US" dirty="0" err="1">
                <a:solidFill>
                  <a:srgbClr val="7030A0"/>
                </a:solidFill>
              </a:rPr>
              <a:t>terdapat</a:t>
            </a:r>
            <a:r>
              <a:rPr lang="en-US" dirty="0">
                <a:solidFill>
                  <a:srgbClr val="7030A0"/>
                </a:solidFill>
              </a:rPr>
              <a:t> </a:t>
            </a:r>
            <a:r>
              <a:rPr lang="en-US" dirty="0" err="1">
                <a:solidFill>
                  <a:srgbClr val="7030A0"/>
                </a:solidFill>
              </a:rPr>
              <a:t>persaingan</a:t>
            </a:r>
            <a:r>
              <a:rPr lang="en-US" dirty="0">
                <a:solidFill>
                  <a:srgbClr val="7030A0"/>
                </a:solidFill>
              </a:rPr>
              <a:t> yang </a:t>
            </a:r>
            <a:r>
              <a:rPr lang="en-US" dirty="0" err="1">
                <a:solidFill>
                  <a:srgbClr val="7030A0"/>
                </a:solidFill>
              </a:rPr>
              <a:t>tidak</a:t>
            </a:r>
            <a:r>
              <a:rPr lang="en-US" dirty="0">
                <a:solidFill>
                  <a:srgbClr val="7030A0"/>
                </a:solidFill>
              </a:rPr>
              <a:t> </a:t>
            </a:r>
            <a:r>
              <a:rPr lang="en-US" dirty="0" err="1">
                <a:solidFill>
                  <a:srgbClr val="7030A0"/>
                </a:solidFill>
              </a:rPr>
              <a:t>sebanding</a:t>
            </a:r>
            <a:r>
              <a:rPr lang="en-US" dirty="0">
                <a:solidFill>
                  <a:srgbClr val="7030A0"/>
                </a:solidFill>
              </a:rPr>
              <a:t> </a:t>
            </a:r>
            <a:r>
              <a:rPr lang="en-US" dirty="0" err="1">
                <a:solidFill>
                  <a:srgbClr val="7030A0"/>
                </a:solidFill>
              </a:rPr>
              <a:t>antara</a:t>
            </a:r>
            <a:r>
              <a:rPr lang="en-US" dirty="0">
                <a:solidFill>
                  <a:srgbClr val="7030A0"/>
                </a:solidFill>
              </a:rPr>
              <a:t> </a:t>
            </a:r>
            <a:r>
              <a:rPr lang="en-US" dirty="0" err="1">
                <a:solidFill>
                  <a:srgbClr val="7030A0"/>
                </a:solidFill>
              </a:rPr>
              <a:t>rantai</a:t>
            </a:r>
            <a:r>
              <a:rPr lang="en-US" dirty="0">
                <a:solidFill>
                  <a:srgbClr val="7030A0"/>
                </a:solidFill>
              </a:rPr>
              <a:t> </a:t>
            </a:r>
            <a:r>
              <a:rPr lang="en-US" dirty="0" err="1">
                <a:solidFill>
                  <a:srgbClr val="7030A0"/>
                </a:solidFill>
              </a:rPr>
              <a:t>pasokan</a:t>
            </a:r>
            <a:r>
              <a:rPr lang="en-US" dirty="0">
                <a:solidFill>
                  <a:srgbClr val="7030A0"/>
                </a:solidFill>
              </a:rPr>
              <a:t> </a:t>
            </a:r>
            <a:r>
              <a:rPr lang="en-US" dirty="0" err="1">
                <a:solidFill>
                  <a:srgbClr val="7030A0"/>
                </a:solidFill>
              </a:rPr>
              <a:t>dengan</a:t>
            </a:r>
            <a:r>
              <a:rPr lang="en-US" dirty="0">
                <a:solidFill>
                  <a:srgbClr val="7030A0"/>
                </a:solidFill>
              </a:rPr>
              <a:t> </a:t>
            </a:r>
            <a:r>
              <a:rPr lang="en-US" dirty="0" err="1">
                <a:solidFill>
                  <a:srgbClr val="7030A0"/>
                </a:solidFill>
              </a:rPr>
              <a:t>kebutuhan</a:t>
            </a:r>
            <a:r>
              <a:rPr lang="en-US" dirty="0">
                <a:solidFill>
                  <a:srgbClr val="7030A0"/>
                </a:solidFill>
              </a:rPr>
              <a:t> </a:t>
            </a:r>
            <a:r>
              <a:rPr lang="en-US" dirty="0" err="1">
                <a:solidFill>
                  <a:srgbClr val="7030A0"/>
                </a:solidFill>
              </a:rPr>
              <a:t>pelanggan</a:t>
            </a:r>
            <a:r>
              <a:rPr lang="en-US" dirty="0">
                <a:solidFill>
                  <a:srgbClr val="7030A0"/>
                </a:solidFill>
              </a:rPr>
              <a:t>, </a:t>
            </a:r>
            <a:r>
              <a:rPr lang="en-US" dirty="0" err="1">
                <a:solidFill>
                  <a:srgbClr val="7030A0"/>
                </a:solidFill>
              </a:rPr>
              <a:t>perusahaan</a:t>
            </a:r>
            <a:r>
              <a:rPr lang="en-US" dirty="0">
                <a:solidFill>
                  <a:srgbClr val="7030A0"/>
                </a:solidFill>
              </a:rPr>
              <a:t> </a:t>
            </a:r>
            <a:r>
              <a:rPr lang="en-US" dirty="0" err="1">
                <a:solidFill>
                  <a:srgbClr val="7030A0"/>
                </a:solidFill>
              </a:rPr>
              <a:t>juga</a:t>
            </a:r>
            <a:r>
              <a:rPr lang="en-US" dirty="0">
                <a:solidFill>
                  <a:srgbClr val="7030A0"/>
                </a:solidFill>
              </a:rPr>
              <a:t> </a:t>
            </a:r>
            <a:r>
              <a:rPr lang="en-US" dirty="0" err="1">
                <a:solidFill>
                  <a:srgbClr val="7030A0"/>
                </a:solidFill>
              </a:rPr>
              <a:t>akan</a:t>
            </a:r>
            <a:r>
              <a:rPr lang="en-US" dirty="0">
                <a:solidFill>
                  <a:srgbClr val="7030A0"/>
                </a:solidFill>
              </a:rPr>
              <a:t> </a:t>
            </a:r>
            <a:r>
              <a:rPr lang="en-US" dirty="0" err="1">
                <a:solidFill>
                  <a:srgbClr val="7030A0"/>
                </a:solidFill>
              </a:rPr>
              <a:t>mengatur</a:t>
            </a:r>
            <a:r>
              <a:rPr lang="en-US" dirty="0">
                <a:solidFill>
                  <a:srgbClr val="7030A0"/>
                </a:solidFill>
              </a:rPr>
              <a:t> </a:t>
            </a:r>
            <a:r>
              <a:rPr lang="en-US" dirty="0" err="1">
                <a:solidFill>
                  <a:srgbClr val="7030A0"/>
                </a:solidFill>
              </a:rPr>
              <a:t>kembali</a:t>
            </a:r>
            <a:r>
              <a:rPr lang="en-US" dirty="0">
                <a:solidFill>
                  <a:srgbClr val="7030A0"/>
                </a:solidFill>
              </a:rPr>
              <a:t> </a:t>
            </a:r>
            <a:r>
              <a:rPr lang="en-US" dirty="0" err="1">
                <a:solidFill>
                  <a:srgbClr val="7030A0"/>
                </a:solidFill>
              </a:rPr>
              <a:t>rantai</a:t>
            </a:r>
            <a:r>
              <a:rPr lang="en-US" dirty="0">
                <a:solidFill>
                  <a:srgbClr val="7030A0"/>
                </a:solidFill>
              </a:rPr>
              <a:t> </a:t>
            </a:r>
            <a:r>
              <a:rPr lang="en-US" dirty="0" err="1">
                <a:solidFill>
                  <a:srgbClr val="7030A0"/>
                </a:solidFill>
              </a:rPr>
              <a:t>pasokan</a:t>
            </a:r>
            <a:r>
              <a:rPr lang="en-US" dirty="0">
                <a:solidFill>
                  <a:srgbClr val="7030A0"/>
                </a:solidFill>
              </a:rPr>
              <a:t> </a:t>
            </a:r>
            <a:r>
              <a:rPr lang="en-US" dirty="0" err="1">
                <a:solidFill>
                  <a:srgbClr val="7030A0"/>
                </a:solidFill>
              </a:rPr>
              <a:t>untuk</a:t>
            </a:r>
            <a:r>
              <a:rPr lang="en-US" dirty="0">
                <a:solidFill>
                  <a:srgbClr val="7030A0"/>
                </a:solidFill>
              </a:rPr>
              <a:t> </a:t>
            </a:r>
            <a:r>
              <a:rPr lang="en-US" dirty="0" err="1">
                <a:solidFill>
                  <a:srgbClr val="7030A0"/>
                </a:solidFill>
              </a:rPr>
              <a:t>mendukung</a:t>
            </a:r>
            <a:r>
              <a:rPr lang="en-US" dirty="0">
                <a:solidFill>
                  <a:srgbClr val="7030A0"/>
                </a:solidFill>
              </a:rPr>
              <a:t> </a:t>
            </a:r>
            <a:r>
              <a:rPr lang="en-US" dirty="0" err="1">
                <a:solidFill>
                  <a:srgbClr val="7030A0"/>
                </a:solidFill>
              </a:rPr>
              <a:t>strategi</a:t>
            </a:r>
            <a:r>
              <a:rPr lang="en-US" dirty="0">
                <a:solidFill>
                  <a:srgbClr val="7030A0"/>
                </a:solidFill>
              </a:rPr>
              <a:t> </a:t>
            </a:r>
            <a:r>
              <a:rPr lang="en-US" dirty="0" err="1">
                <a:solidFill>
                  <a:srgbClr val="7030A0"/>
                </a:solidFill>
              </a:rPr>
              <a:t>kompetitif</a:t>
            </a:r>
            <a:r>
              <a:rPr lang="en-US" dirty="0">
                <a:solidFill>
                  <a:srgbClr val="7030A0"/>
                </a:solidFill>
              </a:rPr>
              <a:t> </a:t>
            </a:r>
            <a:r>
              <a:rPr lang="en-US" dirty="0" err="1">
                <a:solidFill>
                  <a:srgbClr val="7030A0"/>
                </a:solidFill>
              </a:rPr>
              <a:t>atau</a:t>
            </a:r>
            <a:r>
              <a:rPr lang="en-US" dirty="0">
                <a:solidFill>
                  <a:srgbClr val="7030A0"/>
                </a:solidFill>
              </a:rPr>
              <a:t> </a:t>
            </a:r>
            <a:r>
              <a:rPr lang="en-US" dirty="0" err="1">
                <a:solidFill>
                  <a:srgbClr val="7030A0"/>
                </a:solidFill>
              </a:rPr>
              <a:t>mengubah</a:t>
            </a:r>
            <a:r>
              <a:rPr lang="en-US" dirty="0">
                <a:solidFill>
                  <a:srgbClr val="7030A0"/>
                </a:solidFill>
              </a:rPr>
              <a:t> </a:t>
            </a:r>
            <a:r>
              <a:rPr lang="en-US" dirty="0" err="1">
                <a:solidFill>
                  <a:srgbClr val="7030A0"/>
                </a:solidFill>
              </a:rPr>
              <a:t>strategi</a:t>
            </a:r>
            <a:r>
              <a:rPr lang="en-US" dirty="0">
                <a:solidFill>
                  <a:srgbClr val="7030A0"/>
                </a:solidFill>
              </a:rPr>
              <a:t> </a:t>
            </a:r>
            <a:r>
              <a:rPr lang="en-US" dirty="0" err="1">
                <a:solidFill>
                  <a:srgbClr val="7030A0"/>
                </a:solidFill>
              </a:rPr>
              <a:t>kompetitif</a:t>
            </a:r>
            <a:r>
              <a:rPr lang="en-US" dirty="0">
                <a:solidFill>
                  <a:srgbClr val="7030A0"/>
                </a:solidFill>
              </a:rPr>
              <a:t>.</a:t>
            </a:r>
          </a:p>
          <a:p>
            <a:pPr marL="360363" indent="0">
              <a:buNone/>
            </a:pPr>
            <a:endParaRPr lang="en-US" dirty="0"/>
          </a:p>
          <a:p>
            <a:endParaRPr lang="en-US" dirty="0"/>
          </a:p>
        </p:txBody>
      </p:sp>
    </p:spTree>
    <p:extLst>
      <p:ext uri="{BB962C8B-B14F-4D97-AF65-F5344CB8AC3E}">
        <p14:creationId xmlns:p14="http://schemas.microsoft.com/office/powerpoint/2010/main" val="1371941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768642" y="1275347"/>
            <a:ext cx="9228221" cy="523373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388388" y="383478"/>
            <a:ext cx="8911687" cy="843743"/>
          </a:xfrm>
        </p:spPr>
        <p:txBody>
          <a:bodyPr/>
          <a:lstStyle/>
          <a:p>
            <a:r>
              <a:rPr lang="en-US" dirty="0" err="1"/>
              <a:t>Strategi</a:t>
            </a:r>
            <a:r>
              <a:rPr lang="en-US" dirty="0"/>
              <a:t> fit</a:t>
            </a:r>
          </a:p>
        </p:txBody>
      </p:sp>
      <p:pic>
        <p:nvPicPr>
          <p:cNvPr id="4" name="Content Placeholder 3"/>
          <p:cNvPicPr>
            <a:picLocks noGrp="1" noChangeAspect="1"/>
          </p:cNvPicPr>
          <p:nvPr>
            <p:ph idx="1"/>
          </p:nvPr>
        </p:nvPicPr>
        <p:blipFill>
          <a:blip r:embed="rId2"/>
          <a:stretch>
            <a:fillRect/>
          </a:stretch>
        </p:blipFill>
        <p:spPr>
          <a:xfrm>
            <a:off x="2201779" y="1612233"/>
            <a:ext cx="8289757" cy="4283242"/>
          </a:xfrm>
          <a:prstGeom prst="rect">
            <a:avLst/>
          </a:prstGeom>
        </p:spPr>
      </p:pic>
      <p:sp>
        <p:nvSpPr>
          <p:cNvPr id="5" name="Title 1"/>
          <p:cNvSpPr txBox="1">
            <a:spLocks/>
          </p:cNvSpPr>
          <p:nvPr/>
        </p:nvSpPr>
        <p:spPr>
          <a:xfrm>
            <a:off x="2249906" y="6082437"/>
            <a:ext cx="8193506" cy="474774"/>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d-ID" sz="1600" dirty="0">
                <a:latin typeface="Calibri" panose="020F0502020204030204" pitchFamily="34" charset="0"/>
                <a:ea typeface="Calibri" panose="020F0502020204030204" pitchFamily="34" charset="0"/>
                <a:cs typeface="Times New Roman" panose="02020603050405020304" pitchFamily="18" charset="0"/>
              </a:rPr>
              <a:t>Strategi fit pada supply chain</a:t>
            </a:r>
            <a:endParaRPr lang="en-US" sz="1600" dirty="0"/>
          </a:p>
        </p:txBody>
      </p:sp>
    </p:spTree>
    <p:extLst>
      <p:ext uri="{BB962C8B-B14F-4D97-AF65-F5344CB8AC3E}">
        <p14:creationId xmlns:p14="http://schemas.microsoft.com/office/powerpoint/2010/main" val="3917302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2609" y="347384"/>
            <a:ext cx="8911687" cy="939995"/>
          </a:xfrm>
        </p:spPr>
        <p:txBody>
          <a:bodyPr/>
          <a:lstStyle/>
          <a:p>
            <a:r>
              <a:rPr lang="en-US" dirty="0" err="1"/>
              <a:t>Strategi</a:t>
            </a:r>
            <a:r>
              <a:rPr lang="en-US" dirty="0"/>
              <a:t> fit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10148324"/>
              </p:ext>
            </p:extLst>
          </p:nvPr>
        </p:nvGraphicFramePr>
        <p:xfrm>
          <a:off x="3188368" y="2273966"/>
          <a:ext cx="7832558" cy="3897633"/>
        </p:xfrm>
        <a:graphic>
          <a:graphicData uri="http://schemas.openxmlformats.org/drawingml/2006/table">
            <a:tbl>
              <a:tblPr firstRow="1" firstCol="1" bandRow="1">
                <a:tableStyleId>{5C22544A-7EE6-4342-B048-85BDC9FD1C3A}</a:tableStyleId>
              </a:tblPr>
              <a:tblGrid>
                <a:gridCol w="1852463">
                  <a:extLst>
                    <a:ext uri="{9D8B030D-6E8A-4147-A177-3AD203B41FA5}">
                      <a16:colId xmlns:a16="http://schemas.microsoft.com/office/drawing/2014/main" val="251662901"/>
                    </a:ext>
                  </a:extLst>
                </a:gridCol>
                <a:gridCol w="3188769">
                  <a:extLst>
                    <a:ext uri="{9D8B030D-6E8A-4147-A177-3AD203B41FA5}">
                      <a16:colId xmlns:a16="http://schemas.microsoft.com/office/drawing/2014/main" val="3990400206"/>
                    </a:ext>
                  </a:extLst>
                </a:gridCol>
                <a:gridCol w="2791326">
                  <a:extLst>
                    <a:ext uri="{9D8B030D-6E8A-4147-A177-3AD203B41FA5}">
                      <a16:colId xmlns:a16="http://schemas.microsoft.com/office/drawing/2014/main" val="1933863799"/>
                    </a:ext>
                  </a:extLst>
                </a:gridCol>
              </a:tblGrid>
              <a:tr h="177295">
                <a:tc>
                  <a:txBody>
                    <a:bodyPr/>
                    <a:lstStyle/>
                    <a:p>
                      <a:pPr algn="ctr">
                        <a:lnSpc>
                          <a:spcPct val="115000"/>
                        </a:lnSpc>
                        <a:spcAft>
                          <a:spcPts val="0"/>
                        </a:spcAft>
                      </a:pPr>
                      <a:r>
                        <a:rPr lang="id-ID" sz="900">
                          <a:effectLst/>
                        </a:rPr>
                        <a:t>Keputusan taktis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ctr">
                        <a:lnSpc>
                          <a:spcPct val="115000"/>
                        </a:lnSpc>
                        <a:spcAft>
                          <a:spcPts val="0"/>
                        </a:spcAft>
                      </a:pPr>
                      <a:r>
                        <a:rPr lang="id-ID" sz="900">
                          <a:effectLst/>
                        </a:rPr>
                        <a:t>Efisien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ctr">
                        <a:lnSpc>
                          <a:spcPct val="115000"/>
                        </a:lnSpc>
                        <a:spcAft>
                          <a:spcPts val="0"/>
                        </a:spcAft>
                      </a:pPr>
                      <a:r>
                        <a:rPr lang="id-ID" sz="900">
                          <a:effectLst/>
                        </a:rPr>
                        <a:t>Responsif</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extLst>
                  <a:ext uri="{0D108BD9-81ED-4DB2-BD59-A6C34878D82A}">
                    <a16:rowId xmlns:a16="http://schemas.microsoft.com/office/drawing/2014/main" val="3569229050"/>
                  </a:ext>
                </a:extLst>
              </a:tr>
              <a:tr h="707801">
                <a:tc>
                  <a:txBody>
                    <a:bodyPr/>
                    <a:lstStyle/>
                    <a:p>
                      <a:pPr algn="just">
                        <a:lnSpc>
                          <a:spcPct val="115000"/>
                        </a:lnSpc>
                        <a:spcAft>
                          <a:spcPts val="0"/>
                        </a:spcAft>
                      </a:pPr>
                      <a:r>
                        <a:rPr lang="id-ID" sz="900">
                          <a:effectLst/>
                        </a:rPr>
                        <a:t>Lokasi fasilitas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dirty="0">
                          <a:effectLst/>
                        </a:rPr>
                        <a:t>Tempatkan pabrik di negara yang ongkos tenaga kerjanya murah</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a:effectLst/>
                        </a:rPr>
                        <a:t>Cari lokasi yang dekat pasar, punya akses tenaga terampil dan teknologi yang memadai</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extLst>
                  <a:ext uri="{0D108BD9-81ED-4DB2-BD59-A6C34878D82A}">
                    <a16:rowId xmlns:a16="http://schemas.microsoft.com/office/drawing/2014/main" val="1681233763"/>
                  </a:ext>
                </a:extLst>
              </a:tr>
              <a:tr h="530851">
                <a:tc>
                  <a:txBody>
                    <a:bodyPr/>
                    <a:lstStyle/>
                    <a:p>
                      <a:pPr algn="just">
                        <a:lnSpc>
                          <a:spcPct val="115000"/>
                        </a:lnSpc>
                        <a:spcAft>
                          <a:spcPts val="0"/>
                        </a:spcAft>
                      </a:pPr>
                      <a:r>
                        <a:rPr lang="id-ID" sz="900">
                          <a:effectLst/>
                        </a:rPr>
                        <a:t>Sistem produksi</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dirty="0">
                          <a:effectLst/>
                        </a:rPr>
                        <a:t>Tingkatkan utilitas sistem produksi harus tinggi</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a:effectLst/>
                        </a:rPr>
                        <a:t>Sistem produksi harus fleksibel dan ada kapasitas ekstra</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extLst>
                  <a:ext uri="{0D108BD9-81ED-4DB2-BD59-A6C34878D82A}">
                    <a16:rowId xmlns:a16="http://schemas.microsoft.com/office/drawing/2014/main" val="2560735357"/>
                  </a:ext>
                </a:extLst>
              </a:tr>
              <a:tr h="530851">
                <a:tc>
                  <a:txBody>
                    <a:bodyPr/>
                    <a:lstStyle/>
                    <a:p>
                      <a:pPr algn="just">
                        <a:lnSpc>
                          <a:spcPct val="115000"/>
                        </a:lnSpc>
                        <a:spcAft>
                          <a:spcPts val="0"/>
                        </a:spcAft>
                      </a:pPr>
                      <a:r>
                        <a:rPr lang="id-ID" sz="900">
                          <a:effectLst/>
                        </a:rPr>
                        <a:t>Persediaan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a:effectLst/>
                        </a:rPr>
                        <a:t>Perlu upaya meminimasi tingkat pesediaan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a:effectLst/>
                        </a:rPr>
                        <a:t>Diperlukan persediaan pengaman yang cukup di lokasi yang tepat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extLst>
                  <a:ext uri="{0D108BD9-81ED-4DB2-BD59-A6C34878D82A}">
                    <a16:rowId xmlns:a16="http://schemas.microsoft.com/office/drawing/2014/main" val="371583498"/>
                  </a:ext>
                </a:extLst>
              </a:tr>
              <a:tr h="712183">
                <a:tc>
                  <a:txBody>
                    <a:bodyPr/>
                    <a:lstStyle/>
                    <a:p>
                      <a:pPr algn="just">
                        <a:lnSpc>
                          <a:spcPct val="115000"/>
                        </a:lnSpc>
                        <a:spcAft>
                          <a:spcPts val="0"/>
                        </a:spcAft>
                      </a:pPr>
                      <a:r>
                        <a:rPr lang="id-ID" sz="900" dirty="0">
                          <a:effectLst/>
                        </a:rPr>
                        <a:t>Transportasi</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a:effectLst/>
                        </a:rPr>
                        <a:t>Pengiriman TL (truck load) / CL (container load) atau subkontrakkan ke pihak ketiga</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dirty="0">
                          <a:effectLst/>
                        </a:rPr>
                        <a:t>Diperlukan transportasi cepat. Bila perlu tetapkan kebijakan LTL (less than truck load)/LCL (less than container load)</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extLst>
                  <a:ext uri="{0D108BD9-81ED-4DB2-BD59-A6C34878D82A}">
                    <a16:rowId xmlns:a16="http://schemas.microsoft.com/office/drawing/2014/main" val="1385079409"/>
                  </a:ext>
                </a:extLst>
              </a:tr>
              <a:tr h="530851">
                <a:tc>
                  <a:txBody>
                    <a:bodyPr/>
                    <a:lstStyle/>
                    <a:p>
                      <a:pPr algn="just">
                        <a:lnSpc>
                          <a:spcPct val="115000"/>
                        </a:lnSpc>
                        <a:spcAft>
                          <a:spcPts val="0"/>
                        </a:spcAft>
                      </a:pPr>
                      <a:r>
                        <a:rPr lang="id-ID" sz="900">
                          <a:effectLst/>
                        </a:rPr>
                        <a:t>Pasokan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a:effectLst/>
                        </a:rPr>
                        <a:t>Pilih supplier dengan harga dan kualitas sebagai kriteria utama</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a:effectLst/>
                        </a:rPr>
                        <a:t>Pilih supplier berdasarkan kecepatan, fleksibilitas, dan kualitas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extLst>
                  <a:ext uri="{0D108BD9-81ED-4DB2-BD59-A6C34878D82A}">
                    <a16:rowId xmlns:a16="http://schemas.microsoft.com/office/drawing/2014/main" val="1075156513"/>
                  </a:ext>
                </a:extLst>
              </a:tr>
              <a:tr h="707801">
                <a:tc>
                  <a:txBody>
                    <a:bodyPr/>
                    <a:lstStyle/>
                    <a:p>
                      <a:pPr algn="just">
                        <a:lnSpc>
                          <a:spcPct val="115000"/>
                        </a:lnSpc>
                        <a:spcAft>
                          <a:spcPts val="0"/>
                        </a:spcAft>
                      </a:pPr>
                      <a:r>
                        <a:rPr lang="id-ID" sz="900">
                          <a:effectLst/>
                        </a:rPr>
                        <a:t>Pengembangan produk</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a:effectLst/>
                        </a:rPr>
                        <a:t>Fokus minimasi ongkos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tc>
                  <a:txBody>
                    <a:bodyPr/>
                    <a:lstStyle/>
                    <a:p>
                      <a:pPr algn="just">
                        <a:lnSpc>
                          <a:spcPct val="115000"/>
                        </a:lnSpc>
                        <a:spcAft>
                          <a:spcPts val="0"/>
                        </a:spcAft>
                      </a:pPr>
                      <a:r>
                        <a:rPr lang="id-ID" sz="900" dirty="0">
                          <a:effectLst/>
                        </a:rPr>
                        <a:t>Gunakan modular design dan tunda differensiasi produk sebisa mungkin  (postponement)</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001" marR="44001" marT="0" marB="0"/>
                </a:tc>
                <a:extLst>
                  <a:ext uri="{0D108BD9-81ED-4DB2-BD59-A6C34878D82A}">
                    <a16:rowId xmlns:a16="http://schemas.microsoft.com/office/drawing/2014/main" val="3067310339"/>
                  </a:ext>
                </a:extLst>
              </a:tr>
            </a:tbl>
          </a:graphicData>
        </a:graphic>
      </p:graphicFrame>
      <p:sp>
        <p:nvSpPr>
          <p:cNvPr id="5" name="Title 1"/>
          <p:cNvSpPr txBox="1">
            <a:spLocks/>
          </p:cNvSpPr>
          <p:nvPr/>
        </p:nvSpPr>
        <p:spPr>
          <a:xfrm>
            <a:off x="3236494" y="1690911"/>
            <a:ext cx="7615989" cy="474774"/>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d-ID" sz="1600" dirty="0">
                <a:latin typeface="Calibri" panose="020F0502020204030204" pitchFamily="34" charset="0"/>
                <a:ea typeface="Calibri" panose="020F0502020204030204" pitchFamily="34" charset="0"/>
                <a:cs typeface="Times New Roman" panose="02020603050405020304" pitchFamily="18" charset="0"/>
              </a:rPr>
              <a:t>Keputusan taktis dan strategi supply chain</a:t>
            </a:r>
            <a:endParaRPr lang="en-US" sz="1600" dirty="0"/>
          </a:p>
        </p:txBody>
      </p:sp>
    </p:spTree>
    <p:extLst>
      <p:ext uri="{BB962C8B-B14F-4D97-AF65-F5344CB8AC3E}">
        <p14:creationId xmlns:p14="http://schemas.microsoft.com/office/powerpoint/2010/main" val="2739145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latin typeface="Calibri" panose="020F0502020204030204" pitchFamily="34" charset="0"/>
                <a:ea typeface="Calibri" panose="020F0502020204030204" pitchFamily="34" charset="0"/>
                <a:cs typeface="Times New Roman" panose="02020603050405020304" pitchFamily="18" charset="0"/>
              </a:rPr>
              <a:t>Decoupling Point pada Supply Chain</a:t>
            </a:r>
            <a:endParaRPr lang="en-US" dirty="0"/>
          </a:p>
        </p:txBody>
      </p:sp>
      <p:sp>
        <p:nvSpPr>
          <p:cNvPr id="3" name="Content Placeholder 2"/>
          <p:cNvSpPr>
            <a:spLocks noGrp="1"/>
          </p:cNvSpPr>
          <p:nvPr>
            <p:ph idx="1"/>
          </p:nvPr>
        </p:nvSpPr>
        <p:spPr>
          <a:xfrm>
            <a:off x="2430379" y="2133600"/>
            <a:ext cx="9074233" cy="3777622"/>
          </a:xfrm>
        </p:spPr>
        <p:txBody>
          <a:bodyPr>
            <a:normAutofit/>
          </a:bodyPr>
          <a:lstStyle/>
          <a:p>
            <a:pPr algn="just"/>
            <a:r>
              <a:rPr lang="id-ID" sz="2000" i="1" dirty="0"/>
              <a:t>Decoupling point</a:t>
            </a:r>
            <a:r>
              <a:rPr lang="id-ID" sz="2000" dirty="0"/>
              <a:t> (DP) atau </a:t>
            </a:r>
            <a:r>
              <a:rPr lang="id-ID" sz="2000" i="1" dirty="0"/>
              <a:t>order penetration point</a:t>
            </a:r>
            <a:r>
              <a:rPr lang="id-ID" sz="2000" dirty="0"/>
              <a:t> (OPP) adalah titik temu sampai dimana suatu kegiatan bisa dilakukan atas dasar peramalan (tanpa menunggu permintaan dari pelanggan) dengan dari mana kegiatan harus ditunda sampai ada permintaan yang pasti.</a:t>
            </a:r>
            <a:endParaRPr lang="en-US" sz="2000" dirty="0"/>
          </a:p>
          <a:p>
            <a:pPr algn="just"/>
            <a:r>
              <a:rPr lang="id-ID" sz="2000" dirty="0">
                <a:ea typeface="Calibri" panose="020F0502020204030204" pitchFamily="34" charset="0"/>
                <a:cs typeface="Times New Roman" panose="02020603050405020304" pitchFamily="18" charset="0"/>
              </a:rPr>
              <a:t>Konfigurasi dan cara pengelolaan sistem produksi sebelum dan sesudah decoupling point tentunya akan berbeda. Gambar </a:t>
            </a:r>
            <a:r>
              <a:rPr lang="en-US" sz="2000" dirty="0" err="1">
                <a:ea typeface="Calibri" panose="020F0502020204030204" pitchFamily="34" charset="0"/>
                <a:cs typeface="Times New Roman" panose="02020603050405020304" pitchFamily="18" charset="0"/>
              </a:rPr>
              <a:t>dibawah</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ini</a:t>
            </a:r>
            <a:r>
              <a:rPr lang="id-ID" sz="2000" dirty="0">
                <a:ea typeface="Calibri" panose="020F0502020204030204" pitchFamily="34" charset="0"/>
                <a:cs typeface="Times New Roman" panose="02020603050405020304" pitchFamily="18" charset="0"/>
              </a:rPr>
              <a:t> menunjukkan secara singkat perbedaan karakteristik dan fokus supply chain sebelum (di bagian hulu) dan sesudah (di bagian hilir) </a:t>
            </a:r>
            <a:r>
              <a:rPr lang="id-ID" sz="2000" i="1" dirty="0">
                <a:ea typeface="Calibri" panose="020F0502020204030204" pitchFamily="34" charset="0"/>
                <a:cs typeface="Times New Roman" panose="02020603050405020304" pitchFamily="18" charset="0"/>
              </a:rPr>
              <a:t>decoupling point</a:t>
            </a:r>
            <a:r>
              <a:rPr lang="id-ID" sz="2000" dirty="0">
                <a:ea typeface="Calibri" panose="020F0502020204030204" pitchFamily="34" charset="0"/>
                <a:cs typeface="Times New Roman" panose="02020603050405020304" pitchFamily="18" charset="0"/>
              </a:rPr>
              <a:t>.</a:t>
            </a:r>
            <a:endParaRPr lang="en-US" sz="2000" dirty="0"/>
          </a:p>
        </p:txBody>
      </p:sp>
    </p:spTree>
    <p:extLst>
      <p:ext uri="{BB962C8B-B14F-4D97-AF65-F5344CB8AC3E}">
        <p14:creationId xmlns:p14="http://schemas.microsoft.com/office/powerpoint/2010/main" val="1895240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56022" y="1732547"/>
            <a:ext cx="8025062" cy="498107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592925" y="624110"/>
            <a:ext cx="8911687" cy="879837"/>
          </a:xfrm>
        </p:spPr>
        <p:txBody>
          <a:bodyPr/>
          <a:lstStyle/>
          <a:p>
            <a:r>
              <a:rPr lang="id-ID" dirty="0">
                <a:solidFill>
                  <a:prstClr val="black">
                    <a:lumMod val="85000"/>
                    <a:lumOff val="15000"/>
                  </a:prstClr>
                </a:solidFill>
                <a:latin typeface="Calibri" panose="020F0502020204030204" pitchFamily="34" charset="0"/>
                <a:ea typeface="Calibri" panose="020F0502020204030204" pitchFamily="34" charset="0"/>
                <a:cs typeface="Times New Roman" panose="02020603050405020304" pitchFamily="18" charset="0"/>
              </a:rPr>
              <a:t>Decoupling Point pada Supply Chain</a:t>
            </a:r>
            <a:endParaRPr lang="en-US" dirty="0"/>
          </a:p>
        </p:txBody>
      </p:sp>
      <p:pic>
        <p:nvPicPr>
          <p:cNvPr id="4" name="Content Placeholder 3"/>
          <p:cNvPicPr>
            <a:picLocks noGrp="1" noChangeAspect="1"/>
          </p:cNvPicPr>
          <p:nvPr>
            <p:ph idx="1"/>
          </p:nvPr>
        </p:nvPicPr>
        <p:blipFill>
          <a:blip r:embed="rId2"/>
          <a:stretch>
            <a:fillRect/>
          </a:stretch>
        </p:blipFill>
        <p:spPr>
          <a:xfrm>
            <a:off x="3368842" y="1828800"/>
            <a:ext cx="7435515" cy="4427621"/>
          </a:xfrm>
          <a:prstGeom prst="rect">
            <a:avLst/>
          </a:prstGeom>
        </p:spPr>
      </p:pic>
      <p:sp>
        <p:nvSpPr>
          <p:cNvPr id="6" name="Title 1"/>
          <p:cNvSpPr txBox="1">
            <a:spLocks/>
          </p:cNvSpPr>
          <p:nvPr/>
        </p:nvSpPr>
        <p:spPr>
          <a:xfrm>
            <a:off x="3068053" y="6383226"/>
            <a:ext cx="8193506" cy="34242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d-ID" sz="1600" dirty="0">
                <a:latin typeface="Calibri" panose="020F0502020204030204" pitchFamily="34" charset="0"/>
                <a:ea typeface="Calibri" panose="020F0502020204030204" pitchFamily="34" charset="0"/>
                <a:cs typeface="Times New Roman" panose="02020603050405020304" pitchFamily="18" charset="0"/>
              </a:rPr>
              <a:t>Perbedaan karakteristik dan fokus supply chain sebelum dan sesudah DP</a:t>
            </a:r>
            <a:endParaRPr lang="en-US" sz="1600" dirty="0"/>
          </a:p>
        </p:txBody>
      </p:sp>
    </p:spTree>
    <p:extLst>
      <p:ext uri="{BB962C8B-B14F-4D97-AF65-F5344CB8AC3E}">
        <p14:creationId xmlns:p14="http://schemas.microsoft.com/office/powerpoint/2010/main" val="1948787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42953"/>
          </a:xfrm>
        </p:spPr>
        <p:txBody>
          <a:bodyPr>
            <a:normAutofit/>
          </a:bodyPr>
          <a:lstStyle/>
          <a:p>
            <a:r>
              <a:rPr lang="id-ID" sz="2400" dirty="0">
                <a:solidFill>
                  <a:schemeClr val="tx1"/>
                </a:solidFill>
                <a:latin typeface="Carlito"/>
                <a:ea typeface="Times New Roman" panose="02020603050405020304" pitchFamily="18" charset="0"/>
                <a:cs typeface="Times New Roman" panose="02020603050405020304" pitchFamily="18" charset="0"/>
              </a:rPr>
              <a:t>Pengambilan Keputusan Strategik, Taktikal dan Operasiona</a:t>
            </a:r>
            <a:r>
              <a:rPr lang="en-US" sz="2400" dirty="0">
                <a:solidFill>
                  <a:schemeClr val="tx1"/>
                </a:solidFill>
                <a:latin typeface="Carlito"/>
                <a:ea typeface="Times New Roman" panose="02020603050405020304" pitchFamily="18" charset="0"/>
                <a:cs typeface="Times New Roman" panose="02020603050405020304" pitchFamily="18" charset="0"/>
              </a:rPr>
              <a:t>l</a:t>
            </a:r>
            <a:endParaRPr lang="en-US" sz="2400" dirty="0">
              <a:solidFill>
                <a:schemeClr val="tx1"/>
              </a:solidFill>
            </a:endParaRPr>
          </a:p>
        </p:txBody>
      </p:sp>
      <p:sp>
        <p:nvSpPr>
          <p:cNvPr id="3" name="Content Placeholder 2"/>
          <p:cNvSpPr>
            <a:spLocks noGrp="1"/>
          </p:cNvSpPr>
          <p:nvPr>
            <p:ph idx="1"/>
          </p:nvPr>
        </p:nvSpPr>
        <p:spPr/>
        <p:txBody>
          <a:bodyPr/>
          <a:lstStyle/>
          <a:p>
            <a:r>
              <a:rPr lang="en-US" dirty="0" err="1"/>
              <a:t>Strategik</a:t>
            </a:r>
            <a:endParaRPr lang="en-US" dirty="0"/>
          </a:p>
          <a:p>
            <a:pPr marL="360363" indent="0">
              <a:buNone/>
            </a:pPr>
            <a:r>
              <a:rPr lang="id-ID" dirty="0"/>
              <a:t>Tingkat	strategik	memiliki	rentang	waktu	yang	panjang,	di atas 1 tahun</a:t>
            </a:r>
            <a:endParaRPr lang="en-US" dirty="0"/>
          </a:p>
          <a:p>
            <a:r>
              <a:rPr lang="en-US" dirty="0" err="1"/>
              <a:t>Taktikal</a:t>
            </a:r>
            <a:endParaRPr lang="en-US" dirty="0"/>
          </a:p>
          <a:p>
            <a:pPr marL="360363" indent="0">
              <a:buNone/>
            </a:pPr>
            <a:r>
              <a:rPr lang="id-ID" dirty="0"/>
              <a:t>Tingkat taktikal memiliki rentang waktu yang menengah, di bawah 1 tahun</a:t>
            </a:r>
            <a:endParaRPr lang="en-US" dirty="0"/>
          </a:p>
          <a:p>
            <a:r>
              <a:rPr lang="en-US" dirty="0" err="1"/>
              <a:t>Operasional</a:t>
            </a:r>
            <a:endParaRPr lang="en-US" dirty="0"/>
          </a:p>
          <a:p>
            <a:pPr marL="360363" indent="0" algn="just">
              <a:buNone/>
            </a:pPr>
            <a:r>
              <a:rPr lang="id-ID" dirty="0"/>
              <a:t>Tingkat	operasional	memiliki	renrang	waktu	yang	pendek, biasanya dibuat tiap jam atau tiap hari</a:t>
            </a:r>
            <a:endParaRPr lang="en-US" dirty="0"/>
          </a:p>
        </p:txBody>
      </p:sp>
    </p:spTree>
    <p:extLst>
      <p:ext uri="{BB962C8B-B14F-4D97-AF65-F5344CB8AC3E}">
        <p14:creationId xmlns:p14="http://schemas.microsoft.com/office/powerpoint/2010/main" val="429118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4009" y="467700"/>
            <a:ext cx="8911687" cy="386543"/>
          </a:xfrm>
        </p:spPr>
        <p:txBody>
          <a:bodyPr>
            <a:normAutofit fontScale="90000"/>
          </a:bodyPr>
          <a:lstStyle/>
          <a:p>
            <a:r>
              <a:rPr lang="id-ID" sz="2400" dirty="0">
                <a:solidFill>
                  <a:prstClr val="black"/>
                </a:solidFill>
                <a:latin typeface="Carlito"/>
                <a:ea typeface="Times New Roman" panose="02020603050405020304" pitchFamily="18" charset="0"/>
                <a:cs typeface="Times New Roman" panose="02020603050405020304" pitchFamily="18" charset="0"/>
              </a:rPr>
              <a:t>Pengambilan Keputusan Strategik, Taktikal dan Operasiona</a:t>
            </a:r>
            <a:r>
              <a:rPr lang="en-US" sz="2400" dirty="0">
                <a:solidFill>
                  <a:prstClr val="black"/>
                </a:solidFill>
                <a:latin typeface="Carlito"/>
                <a:ea typeface="Times New Roman" panose="02020603050405020304" pitchFamily="18" charset="0"/>
                <a:cs typeface="Times New Roman" panose="02020603050405020304" pitchFamily="18" charset="0"/>
              </a:rPr>
              <a:t>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24365316"/>
              </p:ext>
            </p:extLst>
          </p:nvPr>
        </p:nvGraphicFramePr>
        <p:xfrm>
          <a:off x="1612230" y="1375611"/>
          <a:ext cx="9748004" cy="4490720"/>
        </p:xfrm>
        <a:graphic>
          <a:graphicData uri="http://schemas.openxmlformats.org/drawingml/2006/table">
            <a:tbl>
              <a:tblPr firstRow="1" bandRow="1">
                <a:tableStyleId>{5C22544A-7EE6-4342-B048-85BDC9FD1C3A}</a:tableStyleId>
              </a:tblPr>
              <a:tblGrid>
                <a:gridCol w="2437001">
                  <a:extLst>
                    <a:ext uri="{9D8B030D-6E8A-4147-A177-3AD203B41FA5}">
                      <a16:colId xmlns:a16="http://schemas.microsoft.com/office/drawing/2014/main" val="2686981660"/>
                    </a:ext>
                  </a:extLst>
                </a:gridCol>
                <a:gridCol w="2437001">
                  <a:extLst>
                    <a:ext uri="{9D8B030D-6E8A-4147-A177-3AD203B41FA5}">
                      <a16:colId xmlns:a16="http://schemas.microsoft.com/office/drawing/2014/main" val="1934536972"/>
                    </a:ext>
                  </a:extLst>
                </a:gridCol>
                <a:gridCol w="2437001">
                  <a:extLst>
                    <a:ext uri="{9D8B030D-6E8A-4147-A177-3AD203B41FA5}">
                      <a16:colId xmlns:a16="http://schemas.microsoft.com/office/drawing/2014/main" val="2256083600"/>
                    </a:ext>
                  </a:extLst>
                </a:gridCol>
                <a:gridCol w="2437001">
                  <a:extLst>
                    <a:ext uri="{9D8B030D-6E8A-4147-A177-3AD203B41FA5}">
                      <a16:colId xmlns:a16="http://schemas.microsoft.com/office/drawing/2014/main" val="4074909554"/>
                    </a:ext>
                  </a:extLst>
                </a:gridCol>
              </a:tblGrid>
              <a:tr h="370840">
                <a:tc>
                  <a:txBody>
                    <a:bodyPr/>
                    <a:lstStyle/>
                    <a:p>
                      <a:pPr algn="ctr"/>
                      <a:r>
                        <a:rPr lang="en-US" dirty="0" err="1"/>
                        <a:t>Bidang</a:t>
                      </a:r>
                      <a:r>
                        <a:rPr lang="en-US" dirty="0"/>
                        <a:t> </a:t>
                      </a:r>
                      <a:r>
                        <a:rPr lang="en-US" dirty="0" err="1"/>
                        <a:t>Keputusan</a:t>
                      </a:r>
                      <a:endParaRPr lang="en-US" dirty="0"/>
                    </a:p>
                  </a:txBody>
                  <a:tcPr/>
                </a:tc>
                <a:tc>
                  <a:txBody>
                    <a:bodyPr/>
                    <a:lstStyle/>
                    <a:p>
                      <a:pPr algn="ctr"/>
                      <a:r>
                        <a:rPr lang="en-US" dirty="0" err="1"/>
                        <a:t>Strategik</a:t>
                      </a:r>
                      <a:endParaRPr lang="en-US" dirty="0"/>
                    </a:p>
                  </a:txBody>
                  <a:tcPr/>
                </a:tc>
                <a:tc>
                  <a:txBody>
                    <a:bodyPr/>
                    <a:lstStyle/>
                    <a:p>
                      <a:pPr algn="ctr"/>
                      <a:r>
                        <a:rPr lang="en-US" dirty="0" err="1"/>
                        <a:t>Taktikal</a:t>
                      </a:r>
                      <a:endParaRPr lang="en-US" dirty="0"/>
                    </a:p>
                  </a:txBody>
                  <a:tcPr/>
                </a:tc>
                <a:tc>
                  <a:txBody>
                    <a:bodyPr/>
                    <a:lstStyle/>
                    <a:p>
                      <a:pPr algn="ctr"/>
                      <a:r>
                        <a:rPr lang="en-US" dirty="0" err="1"/>
                        <a:t>Operasional</a:t>
                      </a:r>
                      <a:endParaRPr lang="en-US" dirty="0"/>
                    </a:p>
                  </a:txBody>
                  <a:tcPr/>
                </a:tc>
                <a:extLst>
                  <a:ext uri="{0D108BD9-81ED-4DB2-BD59-A6C34878D82A}">
                    <a16:rowId xmlns:a16="http://schemas.microsoft.com/office/drawing/2014/main" val="2184902145"/>
                  </a:ext>
                </a:extLst>
              </a:tr>
              <a:tr h="370840">
                <a:tc>
                  <a:txBody>
                    <a:bodyPr/>
                    <a:lstStyle/>
                    <a:p>
                      <a:r>
                        <a:rPr lang="en-US" sz="1400" dirty="0" err="1">
                          <a:solidFill>
                            <a:srgbClr val="7030A0"/>
                          </a:solidFill>
                        </a:rPr>
                        <a:t>Transportasi</a:t>
                      </a:r>
                      <a:endParaRPr lang="en-US" sz="1400" dirty="0">
                        <a:solidFill>
                          <a:srgbClr val="7030A0"/>
                        </a:solidFill>
                      </a:endParaRPr>
                    </a:p>
                  </a:txBody>
                  <a:tcPr/>
                </a:tc>
                <a:tc>
                  <a:txBody>
                    <a:bodyPr/>
                    <a:lstStyle/>
                    <a:p>
                      <a:r>
                        <a:rPr lang="en-US" sz="1400" dirty="0" err="1"/>
                        <a:t>Pemilihan</a:t>
                      </a:r>
                      <a:r>
                        <a:rPr lang="en-US" sz="1400" dirty="0"/>
                        <a:t> </a:t>
                      </a:r>
                      <a:r>
                        <a:rPr lang="en-US" sz="1400" dirty="0" err="1"/>
                        <a:t>moda</a:t>
                      </a:r>
                      <a:endParaRPr lang="en-US" sz="1400" dirty="0"/>
                    </a:p>
                  </a:txBody>
                  <a:tcPr/>
                </a:tc>
                <a:tc>
                  <a:txBody>
                    <a:bodyPr/>
                    <a:lstStyle/>
                    <a:p>
                      <a:r>
                        <a:rPr lang="en-US" sz="1400" dirty="0" err="1"/>
                        <a:t>Penyewaan</a:t>
                      </a:r>
                      <a:r>
                        <a:rPr lang="en-US" sz="1400" dirty="0"/>
                        <a:t> </a:t>
                      </a:r>
                      <a:r>
                        <a:rPr lang="en-US" sz="1400" dirty="0" err="1"/>
                        <a:t>peralatan</a:t>
                      </a:r>
                      <a:r>
                        <a:rPr lang="en-US" sz="1400" dirty="0"/>
                        <a:t> </a:t>
                      </a:r>
                      <a:r>
                        <a:rPr lang="en-US" sz="1400" dirty="0" err="1"/>
                        <a:t>musiman</a:t>
                      </a:r>
                      <a:endParaRPr lang="en-US" sz="1400" dirty="0"/>
                    </a:p>
                  </a:txBody>
                  <a:tcPr/>
                </a:tc>
                <a:tc>
                  <a:txBody>
                    <a:bodyPr/>
                    <a:lstStyle/>
                    <a:p>
                      <a:r>
                        <a:rPr lang="en-US" sz="1400" dirty="0" err="1"/>
                        <a:t>Pengiriman</a:t>
                      </a:r>
                      <a:endParaRPr lang="en-US" sz="1400" dirty="0"/>
                    </a:p>
                  </a:txBody>
                  <a:tcPr/>
                </a:tc>
                <a:extLst>
                  <a:ext uri="{0D108BD9-81ED-4DB2-BD59-A6C34878D82A}">
                    <a16:rowId xmlns:a16="http://schemas.microsoft.com/office/drawing/2014/main" val="2016213457"/>
                  </a:ext>
                </a:extLst>
              </a:tr>
              <a:tr h="370840">
                <a:tc>
                  <a:txBody>
                    <a:bodyPr/>
                    <a:lstStyle/>
                    <a:p>
                      <a:r>
                        <a:rPr lang="en-US" sz="1400" dirty="0" err="1">
                          <a:solidFill>
                            <a:srgbClr val="7030A0"/>
                          </a:solidFill>
                        </a:rPr>
                        <a:t>Persediaan</a:t>
                      </a:r>
                      <a:endParaRPr lang="en-US" sz="1400" dirty="0">
                        <a:solidFill>
                          <a:srgbClr val="7030A0"/>
                        </a:solidFill>
                      </a:endParaRPr>
                    </a:p>
                  </a:txBody>
                  <a:tcPr/>
                </a:tc>
                <a:tc>
                  <a:txBody>
                    <a:bodyPr/>
                    <a:lstStyle/>
                    <a:p>
                      <a:r>
                        <a:rPr lang="en-US" sz="1400" dirty="0" err="1"/>
                        <a:t>Lokasi</a:t>
                      </a:r>
                      <a:r>
                        <a:rPr lang="en-US" sz="1400" dirty="0"/>
                        <a:t>, </a:t>
                      </a:r>
                      <a:r>
                        <a:rPr lang="en-US" sz="1400" dirty="0" err="1"/>
                        <a:t>kebijakan</a:t>
                      </a:r>
                      <a:r>
                        <a:rPr lang="en-US" sz="1400" dirty="0"/>
                        <a:t> </a:t>
                      </a:r>
                      <a:r>
                        <a:rPr lang="en-US" sz="1400" dirty="0" err="1"/>
                        <a:t>pengendalian</a:t>
                      </a:r>
                      <a:endParaRPr lang="en-US" sz="1400" dirty="0"/>
                    </a:p>
                  </a:txBody>
                  <a:tcPr/>
                </a:tc>
                <a:tc>
                  <a:txBody>
                    <a:bodyPr/>
                    <a:lstStyle/>
                    <a:p>
                      <a:r>
                        <a:rPr lang="en-US" sz="1400" dirty="0"/>
                        <a:t>Tingkat </a:t>
                      </a:r>
                      <a:r>
                        <a:rPr lang="en-US" sz="1400" dirty="0" err="1"/>
                        <a:t>persediaan</a:t>
                      </a:r>
                      <a:r>
                        <a:rPr lang="en-US" sz="1400" dirty="0"/>
                        <a:t> </a:t>
                      </a:r>
                      <a:r>
                        <a:rPr lang="en-US" sz="1400" dirty="0" err="1"/>
                        <a:t>pengaman</a:t>
                      </a:r>
                      <a:endParaRPr lang="en-US" sz="1400" dirty="0"/>
                    </a:p>
                  </a:txBody>
                  <a:tcPr/>
                </a:tc>
                <a:tc>
                  <a:txBody>
                    <a:bodyPr/>
                    <a:lstStyle/>
                    <a:p>
                      <a:r>
                        <a:rPr lang="en-US" sz="1400" dirty="0" err="1"/>
                        <a:t>Pemenuhan</a:t>
                      </a:r>
                      <a:r>
                        <a:rPr lang="en-US" sz="1400" dirty="0"/>
                        <a:t> </a:t>
                      </a:r>
                      <a:r>
                        <a:rPr lang="en-US" sz="1400" dirty="0" err="1"/>
                        <a:t>pesanan</a:t>
                      </a:r>
                      <a:endParaRPr lang="en-US" sz="1400" dirty="0"/>
                    </a:p>
                  </a:txBody>
                  <a:tcPr/>
                </a:tc>
                <a:extLst>
                  <a:ext uri="{0D108BD9-81ED-4DB2-BD59-A6C34878D82A}">
                    <a16:rowId xmlns:a16="http://schemas.microsoft.com/office/drawing/2014/main" val="2630284807"/>
                  </a:ext>
                </a:extLst>
              </a:tr>
              <a:tr h="370840">
                <a:tc>
                  <a:txBody>
                    <a:bodyPr/>
                    <a:lstStyle/>
                    <a:p>
                      <a:r>
                        <a:rPr lang="en-US" sz="1400" dirty="0" err="1">
                          <a:solidFill>
                            <a:srgbClr val="7030A0"/>
                          </a:solidFill>
                        </a:rPr>
                        <a:t>Pemrosesan</a:t>
                      </a:r>
                      <a:r>
                        <a:rPr lang="en-US" sz="1400" dirty="0">
                          <a:solidFill>
                            <a:srgbClr val="7030A0"/>
                          </a:solidFill>
                        </a:rPr>
                        <a:t> </a:t>
                      </a:r>
                      <a:r>
                        <a:rPr lang="en-US" sz="1400" dirty="0" err="1">
                          <a:solidFill>
                            <a:srgbClr val="7030A0"/>
                          </a:solidFill>
                        </a:rPr>
                        <a:t>Pesanan</a:t>
                      </a:r>
                      <a:endParaRPr lang="en-US" sz="1400" dirty="0">
                        <a:solidFill>
                          <a:srgbClr val="7030A0"/>
                        </a:solidFill>
                      </a:endParaRPr>
                    </a:p>
                  </a:txBody>
                  <a:tcPr/>
                </a:tc>
                <a:tc>
                  <a:txBody>
                    <a:bodyPr/>
                    <a:lstStyle/>
                    <a:p>
                      <a:r>
                        <a:rPr lang="en-US" sz="1400" dirty="0" err="1"/>
                        <a:t>Rancangan</a:t>
                      </a:r>
                      <a:r>
                        <a:rPr lang="en-US" sz="1400" dirty="0"/>
                        <a:t> system </a:t>
                      </a:r>
                      <a:r>
                        <a:rPr lang="en-US" sz="1400" dirty="0" err="1"/>
                        <a:t>pencatatan</a:t>
                      </a:r>
                      <a:r>
                        <a:rPr lang="en-US" sz="1400" dirty="0"/>
                        <a:t> </a:t>
                      </a:r>
                      <a:r>
                        <a:rPr lang="en-US" sz="1400" dirty="0" err="1"/>
                        <a:t>pemrosesan</a:t>
                      </a:r>
                      <a:r>
                        <a:rPr lang="en-US" sz="1400" dirty="0"/>
                        <a:t> </a:t>
                      </a:r>
                      <a:r>
                        <a:rPr lang="en-US" sz="1400" dirty="0" err="1"/>
                        <a:t>dan</a:t>
                      </a:r>
                      <a:r>
                        <a:rPr lang="en-US" sz="1400" dirty="0"/>
                        <a:t> </a:t>
                      </a:r>
                      <a:r>
                        <a:rPr lang="en-US" sz="1400" dirty="0" err="1"/>
                        <a:t>pengiriman</a:t>
                      </a:r>
                      <a:r>
                        <a:rPr lang="en-US" sz="1400" dirty="0"/>
                        <a:t> </a:t>
                      </a:r>
                      <a:r>
                        <a:rPr lang="en-US" sz="1400" dirty="0" err="1"/>
                        <a:t>pesanan</a:t>
                      </a:r>
                      <a:endParaRPr lang="en-US" sz="1400" dirty="0"/>
                    </a:p>
                  </a:txBody>
                  <a:tcPr/>
                </a:tc>
                <a:tc>
                  <a:txBody>
                    <a:bodyPr/>
                    <a:lstStyle/>
                    <a:p>
                      <a:endParaRPr lang="en-US" sz="1400" dirty="0"/>
                    </a:p>
                  </a:txBody>
                  <a:tcPr/>
                </a:tc>
                <a:tc>
                  <a:txBody>
                    <a:bodyPr/>
                    <a:lstStyle/>
                    <a:p>
                      <a:r>
                        <a:rPr lang="en-US" sz="1400" dirty="0" err="1"/>
                        <a:t>Pemrosesan</a:t>
                      </a:r>
                      <a:r>
                        <a:rPr lang="en-US" sz="1400" baseline="0" dirty="0"/>
                        <a:t> </a:t>
                      </a:r>
                      <a:r>
                        <a:rPr lang="en-US" sz="1400" baseline="0" dirty="0" err="1"/>
                        <a:t>pesanan</a:t>
                      </a:r>
                      <a:r>
                        <a:rPr lang="en-US" sz="1400" baseline="0" dirty="0"/>
                        <a:t>, </a:t>
                      </a:r>
                      <a:r>
                        <a:rPr lang="en-US" sz="1400" baseline="0" dirty="0" err="1"/>
                        <a:t>pemenuhan</a:t>
                      </a:r>
                      <a:r>
                        <a:rPr lang="en-US" sz="1400" baseline="0" dirty="0"/>
                        <a:t> </a:t>
                      </a:r>
                      <a:r>
                        <a:rPr lang="en-US" sz="1400" baseline="0" dirty="0" err="1"/>
                        <a:t>pesanan</a:t>
                      </a:r>
                      <a:r>
                        <a:rPr lang="en-US" sz="1400" baseline="0" dirty="0"/>
                        <a:t> </a:t>
                      </a:r>
                      <a:r>
                        <a:rPr lang="en-US" sz="1400" baseline="0" dirty="0" err="1"/>
                        <a:t>terlambat</a:t>
                      </a:r>
                      <a:endParaRPr lang="en-US" sz="1400" dirty="0"/>
                    </a:p>
                  </a:txBody>
                  <a:tcPr/>
                </a:tc>
                <a:extLst>
                  <a:ext uri="{0D108BD9-81ED-4DB2-BD59-A6C34878D82A}">
                    <a16:rowId xmlns:a16="http://schemas.microsoft.com/office/drawing/2014/main" val="2728461373"/>
                  </a:ext>
                </a:extLst>
              </a:tr>
              <a:tr h="370840">
                <a:tc>
                  <a:txBody>
                    <a:bodyPr/>
                    <a:lstStyle/>
                    <a:p>
                      <a:r>
                        <a:rPr lang="en-US" sz="1400" dirty="0" err="1">
                          <a:solidFill>
                            <a:srgbClr val="7030A0"/>
                          </a:solidFill>
                        </a:rPr>
                        <a:t>Pembelian</a:t>
                      </a:r>
                      <a:endParaRPr lang="en-US" sz="1400" dirty="0">
                        <a:solidFill>
                          <a:srgbClr val="7030A0"/>
                        </a:solidFill>
                      </a:endParaRPr>
                    </a:p>
                  </a:txBody>
                  <a:tcPr/>
                </a:tc>
                <a:tc>
                  <a:txBody>
                    <a:bodyPr/>
                    <a:lstStyle/>
                    <a:p>
                      <a:r>
                        <a:rPr lang="en-US" sz="1400" dirty="0" err="1"/>
                        <a:t>Pengembangan</a:t>
                      </a:r>
                      <a:r>
                        <a:rPr lang="en-US" sz="1400" dirty="0"/>
                        <a:t> </a:t>
                      </a:r>
                      <a:r>
                        <a:rPr lang="en-US" sz="1400" dirty="0" err="1"/>
                        <a:t>hubungan</a:t>
                      </a:r>
                      <a:r>
                        <a:rPr lang="en-US" sz="1400" dirty="0"/>
                        <a:t> </a:t>
                      </a:r>
                      <a:r>
                        <a:rPr lang="en-US" sz="1400" dirty="0" err="1"/>
                        <a:t>pembeli-pemasok</a:t>
                      </a:r>
                      <a:endParaRPr lang="en-US" sz="1400" dirty="0"/>
                    </a:p>
                  </a:txBody>
                  <a:tcPr/>
                </a:tc>
                <a:tc>
                  <a:txBody>
                    <a:bodyPr/>
                    <a:lstStyle/>
                    <a:p>
                      <a:r>
                        <a:rPr lang="en-US" sz="1400" dirty="0" err="1"/>
                        <a:t>Kontrak</a:t>
                      </a:r>
                      <a:r>
                        <a:rPr lang="en-US" sz="1400" dirty="0"/>
                        <a:t> </a:t>
                      </a:r>
                      <a:r>
                        <a:rPr lang="en-US" sz="1400" dirty="0" err="1"/>
                        <a:t>pembelian</a:t>
                      </a:r>
                      <a:r>
                        <a:rPr lang="en-US" sz="1400" dirty="0"/>
                        <a:t> di </a:t>
                      </a:r>
                      <a:r>
                        <a:rPr lang="en-US" sz="1400" dirty="0" err="1"/>
                        <a:t>depan</a:t>
                      </a:r>
                      <a:endParaRPr lang="en-US" sz="1400" dirty="0"/>
                    </a:p>
                  </a:txBody>
                  <a:tcPr/>
                </a:tc>
                <a:tc>
                  <a:txBody>
                    <a:bodyPr/>
                    <a:lstStyle/>
                    <a:p>
                      <a:r>
                        <a:rPr lang="en-US" sz="1400" dirty="0" err="1"/>
                        <a:t>Ekspedisi</a:t>
                      </a:r>
                      <a:endParaRPr lang="en-US" sz="1400" dirty="0"/>
                    </a:p>
                  </a:txBody>
                  <a:tcPr/>
                </a:tc>
                <a:extLst>
                  <a:ext uri="{0D108BD9-81ED-4DB2-BD59-A6C34878D82A}">
                    <a16:rowId xmlns:a16="http://schemas.microsoft.com/office/drawing/2014/main" val="2985624631"/>
                  </a:ext>
                </a:extLst>
              </a:tr>
              <a:tr h="370840">
                <a:tc>
                  <a:txBody>
                    <a:bodyPr/>
                    <a:lstStyle/>
                    <a:p>
                      <a:r>
                        <a:rPr lang="en-US" sz="1400" dirty="0" err="1">
                          <a:solidFill>
                            <a:srgbClr val="7030A0"/>
                          </a:solidFill>
                        </a:rPr>
                        <a:t>Pergudangan</a:t>
                      </a:r>
                      <a:endParaRPr lang="en-US" sz="1400" dirty="0">
                        <a:solidFill>
                          <a:srgbClr val="7030A0"/>
                        </a:solidFill>
                      </a:endParaRPr>
                    </a:p>
                  </a:txBody>
                  <a:tcPr/>
                </a:tc>
                <a:tc>
                  <a:txBody>
                    <a:bodyPr/>
                    <a:lstStyle/>
                    <a:p>
                      <a:r>
                        <a:rPr lang="en-US" sz="1400" dirty="0" err="1"/>
                        <a:t>Penanganan</a:t>
                      </a:r>
                      <a:r>
                        <a:rPr lang="en-US" sz="1400" dirty="0"/>
                        <a:t> </a:t>
                      </a:r>
                      <a:r>
                        <a:rPr lang="en-US" sz="1400" dirty="0" err="1"/>
                        <a:t>pemilihan</a:t>
                      </a:r>
                      <a:r>
                        <a:rPr lang="en-US" sz="1400" dirty="0"/>
                        <a:t> </a:t>
                      </a:r>
                      <a:r>
                        <a:rPr lang="en-US" sz="1400" dirty="0" err="1"/>
                        <a:t>peralatan</a:t>
                      </a:r>
                      <a:r>
                        <a:rPr lang="en-US" sz="1400" dirty="0"/>
                        <a:t>, </a:t>
                      </a:r>
                      <a:r>
                        <a:rPr lang="en-US" sz="1400" dirty="0" err="1"/>
                        <a:t>rancangan</a:t>
                      </a:r>
                      <a:r>
                        <a:rPr lang="en-US" sz="1400" dirty="0"/>
                        <a:t> </a:t>
                      </a:r>
                      <a:r>
                        <a:rPr lang="en-US" sz="1400" dirty="0" err="1"/>
                        <a:t>tata</a:t>
                      </a:r>
                      <a:r>
                        <a:rPr lang="en-US" sz="1400" dirty="0"/>
                        <a:t> </a:t>
                      </a:r>
                      <a:r>
                        <a:rPr lang="en-US" sz="1400" dirty="0" err="1"/>
                        <a:t>letak</a:t>
                      </a:r>
                      <a:endParaRPr lang="en-US" sz="1400" dirty="0"/>
                    </a:p>
                  </a:txBody>
                  <a:tcPr/>
                </a:tc>
                <a:tc>
                  <a:txBody>
                    <a:bodyPr/>
                    <a:lstStyle/>
                    <a:p>
                      <a:endParaRPr lang="en-US" sz="1400"/>
                    </a:p>
                  </a:txBody>
                  <a:tcPr/>
                </a:tc>
                <a:tc>
                  <a:txBody>
                    <a:bodyPr/>
                    <a:lstStyle/>
                    <a:p>
                      <a:r>
                        <a:rPr lang="en-US" sz="1400" dirty="0" err="1"/>
                        <a:t>Penangan</a:t>
                      </a:r>
                      <a:r>
                        <a:rPr lang="en-US" sz="1400" dirty="0"/>
                        <a:t> </a:t>
                      </a:r>
                      <a:r>
                        <a:rPr lang="en-US" sz="1400" dirty="0" err="1"/>
                        <a:t>Gudang</a:t>
                      </a:r>
                      <a:endParaRPr lang="en-US" sz="1400" dirty="0"/>
                    </a:p>
                  </a:txBody>
                  <a:tcPr/>
                </a:tc>
                <a:extLst>
                  <a:ext uri="{0D108BD9-81ED-4DB2-BD59-A6C34878D82A}">
                    <a16:rowId xmlns:a16="http://schemas.microsoft.com/office/drawing/2014/main" val="4253672037"/>
                  </a:ext>
                </a:extLst>
              </a:tr>
              <a:tr h="370840">
                <a:tc>
                  <a:txBody>
                    <a:bodyPr/>
                    <a:lstStyle/>
                    <a:p>
                      <a:r>
                        <a:rPr lang="en-US" sz="1400" dirty="0" err="1">
                          <a:solidFill>
                            <a:srgbClr val="7030A0"/>
                          </a:solidFill>
                        </a:rPr>
                        <a:t>Lokasi</a:t>
                      </a:r>
                      <a:r>
                        <a:rPr lang="en-US" sz="1400" dirty="0">
                          <a:solidFill>
                            <a:srgbClr val="7030A0"/>
                          </a:solidFill>
                        </a:rPr>
                        <a:t> </a:t>
                      </a:r>
                      <a:r>
                        <a:rPr lang="en-US" sz="1400" dirty="0" err="1">
                          <a:solidFill>
                            <a:srgbClr val="7030A0"/>
                          </a:solidFill>
                        </a:rPr>
                        <a:t>Fasilitas</a:t>
                      </a:r>
                      <a:endParaRPr lang="en-US" sz="1400" dirty="0">
                        <a:solidFill>
                          <a:srgbClr val="7030A0"/>
                        </a:solidFill>
                      </a:endParaRPr>
                    </a:p>
                  </a:txBody>
                  <a:tcPr/>
                </a:tc>
                <a:tc>
                  <a:txBody>
                    <a:bodyPr/>
                    <a:lstStyle/>
                    <a:p>
                      <a:r>
                        <a:rPr lang="en-US" sz="1400" dirty="0" err="1"/>
                        <a:t>Jumlah</a:t>
                      </a:r>
                      <a:r>
                        <a:rPr lang="en-US" sz="1400" dirty="0"/>
                        <a:t>, </a:t>
                      </a:r>
                      <a:r>
                        <a:rPr lang="en-US" sz="1400" dirty="0" err="1"/>
                        <a:t>ukuran</a:t>
                      </a:r>
                      <a:r>
                        <a:rPr lang="en-US" sz="1400" dirty="0"/>
                        <a:t> </a:t>
                      </a:r>
                      <a:r>
                        <a:rPr lang="en-US" sz="1400" dirty="0" err="1"/>
                        <a:t>dan</a:t>
                      </a:r>
                      <a:r>
                        <a:rPr lang="en-US" sz="1400" dirty="0"/>
                        <a:t> </a:t>
                      </a:r>
                      <a:r>
                        <a:rPr lang="en-US" sz="1400" dirty="0" err="1"/>
                        <a:t>lokasi</a:t>
                      </a:r>
                      <a:endParaRPr lang="en-US" sz="1400" dirty="0"/>
                    </a:p>
                  </a:txBody>
                  <a:tcPr/>
                </a:tc>
                <a:tc>
                  <a:txBody>
                    <a:bodyPr/>
                    <a:lstStyle/>
                    <a:p>
                      <a:endParaRPr lang="en-US" sz="1400"/>
                    </a:p>
                  </a:txBody>
                  <a:tcPr/>
                </a:tc>
                <a:tc>
                  <a:txBody>
                    <a:bodyPr/>
                    <a:lstStyle/>
                    <a:p>
                      <a:endParaRPr lang="en-US" sz="1400" dirty="0"/>
                    </a:p>
                  </a:txBody>
                  <a:tcPr/>
                </a:tc>
                <a:extLst>
                  <a:ext uri="{0D108BD9-81ED-4DB2-BD59-A6C34878D82A}">
                    <a16:rowId xmlns:a16="http://schemas.microsoft.com/office/drawing/2014/main" val="2699920485"/>
                  </a:ext>
                </a:extLst>
              </a:tr>
              <a:tr h="370840">
                <a:tc>
                  <a:txBody>
                    <a:bodyPr/>
                    <a:lstStyle/>
                    <a:p>
                      <a:r>
                        <a:rPr lang="en-US" sz="1400" dirty="0" err="1">
                          <a:solidFill>
                            <a:srgbClr val="7030A0"/>
                          </a:solidFill>
                        </a:rPr>
                        <a:t>Utilitas</a:t>
                      </a:r>
                      <a:r>
                        <a:rPr lang="en-US" sz="1400" dirty="0">
                          <a:solidFill>
                            <a:srgbClr val="7030A0"/>
                          </a:solidFill>
                        </a:rPr>
                        <a:t> </a:t>
                      </a:r>
                      <a:r>
                        <a:rPr lang="en-US" sz="1400" dirty="0" err="1">
                          <a:solidFill>
                            <a:srgbClr val="7030A0"/>
                          </a:solidFill>
                        </a:rPr>
                        <a:t>Ruang</a:t>
                      </a:r>
                      <a:endParaRPr lang="en-US" sz="1400" dirty="0">
                        <a:solidFill>
                          <a:srgbClr val="7030A0"/>
                        </a:solidFill>
                      </a:endParaRPr>
                    </a:p>
                  </a:txBody>
                  <a:tcPr/>
                </a:tc>
                <a:tc>
                  <a:txBody>
                    <a:bodyPr/>
                    <a:lstStyle/>
                    <a:p>
                      <a:r>
                        <a:rPr lang="en-US" sz="1400" dirty="0" err="1"/>
                        <a:t>Pengambilan</a:t>
                      </a:r>
                      <a:r>
                        <a:rPr lang="en-US" sz="1400" dirty="0"/>
                        <a:t> </a:t>
                      </a:r>
                      <a:r>
                        <a:rPr lang="en-US" sz="1400" dirty="0" err="1"/>
                        <a:t>pesanan</a:t>
                      </a:r>
                      <a:r>
                        <a:rPr lang="en-US" sz="1400" dirty="0"/>
                        <a:t> </a:t>
                      </a:r>
                      <a:r>
                        <a:rPr lang="en-US" sz="1400" dirty="0" err="1"/>
                        <a:t>pengisian</a:t>
                      </a:r>
                      <a:endParaRPr lang="en-US" sz="1400" dirty="0"/>
                    </a:p>
                  </a:txBody>
                  <a:tcPr/>
                </a:tc>
                <a:tc>
                  <a:txBody>
                    <a:bodyPr/>
                    <a:lstStyle/>
                    <a:p>
                      <a:endParaRPr lang="en-US" sz="1400"/>
                    </a:p>
                  </a:txBody>
                  <a:tcPr/>
                </a:tc>
                <a:tc>
                  <a:txBody>
                    <a:bodyPr/>
                    <a:lstStyle/>
                    <a:p>
                      <a:r>
                        <a:rPr lang="en-US" sz="1400" dirty="0" err="1"/>
                        <a:t>Persediaan</a:t>
                      </a:r>
                      <a:r>
                        <a:rPr lang="en-US" sz="1400" dirty="0"/>
                        <a:t> </a:t>
                      </a:r>
                    </a:p>
                  </a:txBody>
                  <a:tcPr/>
                </a:tc>
                <a:extLst>
                  <a:ext uri="{0D108BD9-81ED-4DB2-BD59-A6C34878D82A}">
                    <a16:rowId xmlns:a16="http://schemas.microsoft.com/office/drawing/2014/main" val="3190861524"/>
                  </a:ext>
                </a:extLst>
              </a:tr>
            </a:tbl>
          </a:graphicData>
        </a:graphic>
      </p:graphicFrame>
    </p:spTree>
    <p:extLst>
      <p:ext uri="{BB962C8B-B14F-4D97-AF65-F5344CB8AC3E}">
        <p14:creationId xmlns:p14="http://schemas.microsoft.com/office/powerpoint/2010/main" val="2855965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Defenisi</a:t>
            </a:r>
            <a:r>
              <a:rPr lang="en-US" dirty="0"/>
              <a:t> </a:t>
            </a:r>
            <a:r>
              <a:rPr lang="en-US" dirty="0" err="1"/>
              <a:t>strategi</a:t>
            </a:r>
            <a:r>
              <a:rPr lang="en-US" dirty="0"/>
              <a:t> supply chain</a:t>
            </a:r>
          </a:p>
        </p:txBody>
      </p:sp>
      <p:sp>
        <p:nvSpPr>
          <p:cNvPr id="3" name="Content Placeholder 2"/>
          <p:cNvSpPr>
            <a:spLocks noGrp="1"/>
          </p:cNvSpPr>
          <p:nvPr>
            <p:ph idx="1"/>
          </p:nvPr>
        </p:nvSpPr>
        <p:spPr>
          <a:xfrm>
            <a:off x="2422566" y="1484417"/>
            <a:ext cx="9082046" cy="5023261"/>
          </a:xfrm>
        </p:spPr>
        <p:txBody>
          <a:bodyPr/>
          <a:lstStyle/>
          <a:p>
            <a:pPr algn="just"/>
            <a:r>
              <a:rPr lang="en-US" dirty="0" err="1"/>
              <a:t>Strategi</a:t>
            </a:r>
            <a:r>
              <a:rPr lang="en-US" dirty="0"/>
              <a:t> </a:t>
            </a:r>
            <a:r>
              <a:rPr lang="en-US" dirty="0" err="1"/>
              <a:t>diartikan</a:t>
            </a:r>
            <a:r>
              <a:rPr lang="en-US" dirty="0"/>
              <a:t> </a:t>
            </a:r>
            <a:r>
              <a:rPr lang="en-US" dirty="0" err="1"/>
              <a:t>sebagai</a:t>
            </a:r>
            <a:r>
              <a:rPr lang="en-US" dirty="0"/>
              <a:t> </a:t>
            </a:r>
            <a:r>
              <a:rPr lang="en-US" dirty="0" err="1"/>
              <a:t>tindakan</a:t>
            </a:r>
            <a:r>
              <a:rPr lang="en-US" dirty="0"/>
              <a:t> </a:t>
            </a:r>
            <a:r>
              <a:rPr lang="en-US" dirty="0" err="1"/>
              <a:t>untuk</a:t>
            </a:r>
            <a:r>
              <a:rPr lang="en-US" dirty="0"/>
              <a:t> </a:t>
            </a:r>
            <a:r>
              <a:rPr lang="en-US" dirty="0" err="1"/>
              <a:t>menyesuaikan</a:t>
            </a:r>
            <a:r>
              <a:rPr lang="en-US" dirty="0"/>
              <a:t> </a:t>
            </a:r>
            <a:r>
              <a:rPr lang="en-US" dirty="0" err="1"/>
              <a:t>diri</a:t>
            </a:r>
            <a:r>
              <a:rPr lang="en-US" dirty="0"/>
              <a:t> </a:t>
            </a:r>
            <a:r>
              <a:rPr lang="en-US" dirty="0" err="1"/>
              <a:t>terhadap</a:t>
            </a:r>
            <a:r>
              <a:rPr lang="en-US" dirty="0"/>
              <a:t> </a:t>
            </a:r>
            <a:r>
              <a:rPr lang="en-US" dirty="0" err="1"/>
              <a:t>segala</a:t>
            </a:r>
            <a:r>
              <a:rPr lang="en-US" dirty="0"/>
              <a:t> </a:t>
            </a:r>
            <a:r>
              <a:rPr lang="en-US" dirty="0" err="1"/>
              <a:t>reaksi</a:t>
            </a:r>
            <a:r>
              <a:rPr lang="en-US" dirty="0"/>
              <a:t> </a:t>
            </a:r>
            <a:r>
              <a:rPr lang="en-US" dirty="0" err="1"/>
              <a:t>ataupun</a:t>
            </a:r>
            <a:r>
              <a:rPr lang="en-US" dirty="0"/>
              <a:t> </a:t>
            </a:r>
            <a:r>
              <a:rPr lang="en-US" dirty="0" err="1"/>
              <a:t>situasi</a:t>
            </a:r>
            <a:r>
              <a:rPr lang="en-US" dirty="0"/>
              <a:t> </a:t>
            </a:r>
            <a:r>
              <a:rPr lang="en-US" dirty="0" err="1"/>
              <a:t>lingkungan</a:t>
            </a:r>
            <a:r>
              <a:rPr lang="en-US" dirty="0"/>
              <a:t> yang </a:t>
            </a:r>
            <a:r>
              <a:rPr lang="en-US" dirty="0" err="1"/>
              <a:t>terjadi</a:t>
            </a:r>
            <a:r>
              <a:rPr lang="en-US" dirty="0"/>
              <a:t>. </a:t>
            </a:r>
            <a:r>
              <a:rPr lang="en-US" dirty="0" err="1"/>
              <a:t>Baik</a:t>
            </a:r>
            <a:r>
              <a:rPr lang="en-US" dirty="0"/>
              <a:t> </a:t>
            </a:r>
            <a:r>
              <a:rPr lang="en-US" dirty="0" err="1"/>
              <a:t>itu</a:t>
            </a:r>
            <a:r>
              <a:rPr lang="en-US" dirty="0"/>
              <a:t> </a:t>
            </a:r>
            <a:r>
              <a:rPr lang="en-US" dirty="0" err="1"/>
              <a:t>situasi</a:t>
            </a:r>
            <a:r>
              <a:rPr lang="en-US" dirty="0"/>
              <a:t> yang </a:t>
            </a:r>
            <a:r>
              <a:rPr lang="en-US" dirty="0" err="1"/>
              <a:t>terduga</a:t>
            </a:r>
            <a:r>
              <a:rPr lang="en-US" dirty="0"/>
              <a:t> </a:t>
            </a:r>
            <a:r>
              <a:rPr lang="en-US" dirty="0" err="1"/>
              <a:t>maupun</a:t>
            </a:r>
            <a:r>
              <a:rPr lang="en-US" dirty="0"/>
              <a:t> yang </a:t>
            </a:r>
            <a:r>
              <a:rPr lang="en-US" dirty="0" err="1"/>
              <a:t>tidak</a:t>
            </a:r>
            <a:r>
              <a:rPr lang="en-US" dirty="0"/>
              <a:t> </a:t>
            </a:r>
            <a:r>
              <a:rPr lang="en-US" dirty="0" err="1"/>
              <a:t>terduga</a:t>
            </a:r>
            <a:r>
              <a:rPr lang="en-US" dirty="0"/>
              <a:t>.</a:t>
            </a:r>
          </a:p>
          <a:p>
            <a:pPr algn="just"/>
            <a:r>
              <a:rPr lang="id-ID" dirty="0"/>
              <a:t>Strategi adalah proses dimana rencana di formulasikan untuk memposisikan perusahaan guna mencapai tujuannya.</a:t>
            </a:r>
            <a:endParaRPr lang="en-US" dirty="0"/>
          </a:p>
          <a:p>
            <a:pPr algn="just"/>
            <a:r>
              <a:rPr lang="id-ID" dirty="0"/>
              <a:t>Formula strategi dimulai dengan mendefinisikan strategi korporasi</a:t>
            </a:r>
            <a:r>
              <a:rPr lang="en-US" dirty="0"/>
              <a:t>, </a:t>
            </a:r>
            <a:r>
              <a:rPr lang="id-ID" dirty="0"/>
              <a:t>dengan melibatkan:</a:t>
            </a:r>
            <a:endParaRPr lang="en-US" dirty="0"/>
          </a:p>
          <a:p>
            <a:pPr lvl="1" algn="just">
              <a:buFont typeface="+mj-lt"/>
              <a:buAutoNum type="arabicPeriod"/>
            </a:pPr>
            <a:r>
              <a:rPr lang="en-US" dirty="0"/>
              <a:t> </a:t>
            </a:r>
            <a:r>
              <a:rPr lang="fi-FI" dirty="0"/>
              <a:t>Dengan menggunakan kebutuhan, kekuatan dan kelemahan dari 4 komponen utama:</a:t>
            </a:r>
          </a:p>
          <a:p>
            <a:pPr lvl="2" indent="-285750" algn="just">
              <a:buFont typeface="Wingdings" panose="05000000000000000000" pitchFamily="2" charset="2"/>
              <a:buChar char="§"/>
            </a:pPr>
            <a:r>
              <a:rPr lang="fi-FI" dirty="0"/>
              <a:t>Pemasok</a:t>
            </a:r>
          </a:p>
          <a:p>
            <a:pPr lvl="2" indent="-285750" algn="just">
              <a:buFont typeface="Wingdings" panose="05000000000000000000" pitchFamily="2" charset="2"/>
              <a:buChar char="§"/>
            </a:pPr>
            <a:r>
              <a:rPr lang="fi-FI" dirty="0"/>
              <a:t>Pelanggan</a:t>
            </a:r>
          </a:p>
          <a:p>
            <a:pPr lvl="2" indent="-285750" algn="just">
              <a:buFont typeface="Wingdings" panose="05000000000000000000" pitchFamily="2" charset="2"/>
              <a:buChar char="§"/>
            </a:pPr>
            <a:r>
              <a:rPr lang="fi-FI" dirty="0"/>
              <a:t>Pesaing</a:t>
            </a:r>
          </a:p>
          <a:p>
            <a:pPr lvl="2" indent="-285750" algn="just">
              <a:buFont typeface="Wingdings" panose="05000000000000000000" pitchFamily="2" charset="2"/>
              <a:buChar char="§"/>
            </a:pPr>
            <a:r>
              <a:rPr lang="fi-FI" dirty="0"/>
              <a:t>Perusahaan itu sendiri</a:t>
            </a:r>
          </a:p>
          <a:p>
            <a:pPr lvl="1" algn="just">
              <a:buFont typeface="+mj-lt"/>
              <a:buAutoNum type="arabicPeriod"/>
            </a:pPr>
            <a:r>
              <a:rPr lang="id-ID" dirty="0"/>
              <a:t>Melihat kedepan; dimana strategi yang bertentangan dengan Intuisi, yang tidak pernah terdengar dan tidak lazim dipertimbangkan</a:t>
            </a:r>
            <a:endParaRPr lang="en-US" dirty="0"/>
          </a:p>
        </p:txBody>
      </p:sp>
    </p:spTree>
    <p:extLst>
      <p:ext uri="{BB962C8B-B14F-4D97-AF65-F5344CB8AC3E}">
        <p14:creationId xmlns:p14="http://schemas.microsoft.com/office/powerpoint/2010/main" val="3861769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Defenisi</a:t>
            </a:r>
            <a:r>
              <a:rPr lang="en-US" dirty="0"/>
              <a:t> </a:t>
            </a:r>
            <a:r>
              <a:rPr lang="en-US" dirty="0" err="1"/>
              <a:t>strategi</a:t>
            </a:r>
            <a:r>
              <a:rPr lang="en-US" dirty="0"/>
              <a:t> supply chain</a:t>
            </a:r>
          </a:p>
        </p:txBody>
      </p:sp>
      <p:sp>
        <p:nvSpPr>
          <p:cNvPr id="3" name="Content Placeholder 2"/>
          <p:cNvSpPr>
            <a:spLocks noGrp="1"/>
          </p:cNvSpPr>
          <p:nvPr>
            <p:ph idx="1"/>
          </p:nvPr>
        </p:nvSpPr>
        <p:spPr>
          <a:xfrm>
            <a:off x="1864426" y="1555667"/>
            <a:ext cx="9844644" cy="5035137"/>
          </a:xfrm>
        </p:spPr>
        <p:txBody>
          <a:bodyPr>
            <a:normAutofit/>
          </a:bodyPr>
          <a:lstStyle/>
          <a:p>
            <a:pPr lvl="0" algn="just"/>
            <a:r>
              <a:rPr lang="id-ID" dirty="0"/>
              <a:t>Strategi perusahaan dikonversikan menjadi strategi yang lebih</a:t>
            </a:r>
            <a:r>
              <a:rPr lang="en-US" dirty="0"/>
              <a:t> </a:t>
            </a:r>
            <a:r>
              <a:rPr lang="id-ID" dirty="0"/>
              <a:t>Spesifik untuk berbagai macam bagian fungsional dari perusahaan,</a:t>
            </a:r>
            <a:r>
              <a:rPr lang="en-US" dirty="0"/>
              <a:t> </a:t>
            </a:r>
            <a:r>
              <a:rPr lang="id-ID" dirty="0"/>
              <a:t>Seperti </a:t>
            </a:r>
            <a:r>
              <a:rPr lang="en-US" dirty="0" err="1"/>
              <a:t>manajemen</a:t>
            </a:r>
            <a:r>
              <a:rPr lang="en-US" dirty="0"/>
              <a:t> </a:t>
            </a:r>
            <a:r>
              <a:rPr lang="en-US" dirty="0" err="1"/>
              <a:t>rantai</a:t>
            </a:r>
            <a:r>
              <a:rPr lang="en-US" dirty="0"/>
              <a:t> </a:t>
            </a:r>
            <a:r>
              <a:rPr lang="en-US" dirty="0" err="1"/>
              <a:t>pasok</a:t>
            </a:r>
            <a:r>
              <a:rPr lang="id-ID" dirty="0"/>
              <a:t>.</a:t>
            </a:r>
            <a:endParaRPr lang="en-US" dirty="0"/>
          </a:p>
          <a:p>
            <a:pPr lvl="0" algn="just"/>
            <a:r>
              <a:rPr lang="id-ID" dirty="0"/>
              <a:t>Setiap perusahaan yang ingin menang atau bertahan dalam  persaingan harus memiliki strategi yang tepat. Strategi akan mengarahkan jalannya organisasi ke tujuan jangka panjang yang ingin dicapai.</a:t>
            </a:r>
            <a:endParaRPr lang="en-US" dirty="0"/>
          </a:p>
          <a:p>
            <a:pPr lvl="0" algn="just"/>
            <a:r>
              <a:rPr lang="id-ID" dirty="0"/>
              <a:t>Strategi diperlukan oleh satu unit operasi dalam sebuah perusahaan, oleh sebuah perusahaan secara keseluruhan, maupun oleh sebuah supply chain.</a:t>
            </a:r>
            <a:endParaRPr lang="en-US" dirty="0"/>
          </a:p>
          <a:p>
            <a:pPr lvl="0" algn="just"/>
            <a:r>
              <a:rPr lang="id-ID" dirty="0"/>
              <a:t>Strategi pada hakekatnya bukanlah sebuah keputusan atau aksi tunggal melainkan adalah kumpulan berbagai keputusan dan aksi yang dilakukan suatu organisasi atau oleh beberapa organisasi secara bersama-sama.</a:t>
            </a:r>
            <a:endParaRPr lang="en-US" dirty="0"/>
          </a:p>
          <a:p>
            <a:pPr lvl="0" algn="just"/>
            <a:r>
              <a:rPr lang="id-ID" dirty="0"/>
              <a:t>Dalam konteks Supply Chain, keputusan ini bisa berupa pendirian  pabrik baru, penambahan kapasitas produksi, perancangan produk baru, pengalihan tanggungjawab pengelolaan persediaan ke supplier, pengurangan jumlah supplier, pemberlakuan system pengendalian kualitas yang baru dsb.</a:t>
            </a:r>
            <a:endParaRPr lang="en-US" dirty="0"/>
          </a:p>
        </p:txBody>
      </p:sp>
    </p:spTree>
    <p:extLst>
      <p:ext uri="{BB962C8B-B14F-4D97-AF65-F5344CB8AC3E}">
        <p14:creationId xmlns:p14="http://schemas.microsoft.com/office/powerpoint/2010/main" val="767497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Defenisi</a:t>
            </a:r>
            <a:r>
              <a:rPr lang="en-US" dirty="0"/>
              <a:t> </a:t>
            </a:r>
            <a:r>
              <a:rPr lang="en-US" dirty="0" err="1"/>
              <a:t>strategi</a:t>
            </a:r>
            <a:r>
              <a:rPr lang="en-US" dirty="0"/>
              <a:t> supply chain</a:t>
            </a:r>
          </a:p>
        </p:txBody>
      </p:sp>
      <p:sp>
        <p:nvSpPr>
          <p:cNvPr id="3" name="Content Placeholder 2"/>
          <p:cNvSpPr>
            <a:spLocks noGrp="1"/>
          </p:cNvSpPr>
          <p:nvPr>
            <p:ph idx="1"/>
          </p:nvPr>
        </p:nvSpPr>
        <p:spPr/>
        <p:txBody>
          <a:bodyPr/>
          <a:lstStyle/>
          <a:p>
            <a:pPr algn="just"/>
            <a:r>
              <a:rPr lang="id-ID" sz="2400" dirty="0"/>
              <a:t>Strategi Supply Chain di definisikan sebagai kumpulan kegiatan</a:t>
            </a:r>
            <a:r>
              <a:rPr lang="en-US" sz="2400" dirty="0"/>
              <a:t> </a:t>
            </a:r>
            <a:r>
              <a:rPr lang="id-ID" sz="2400" dirty="0"/>
              <a:t>dan aksi strategis di sepanjang supply chain yang menciptakan rekonsiliasi antara apa yang dibutuhkan pelanggan akhir dengan kemampuan sumber daya yang ada pada supply chain tersebut.</a:t>
            </a:r>
            <a:endParaRPr lang="en-US" sz="2400" dirty="0"/>
          </a:p>
          <a:p>
            <a:endParaRPr lang="en-US" dirty="0"/>
          </a:p>
        </p:txBody>
      </p:sp>
    </p:spTree>
    <p:extLst>
      <p:ext uri="{BB962C8B-B14F-4D97-AF65-F5344CB8AC3E}">
        <p14:creationId xmlns:p14="http://schemas.microsoft.com/office/powerpoint/2010/main" val="124894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Tujuan</a:t>
            </a:r>
            <a:r>
              <a:rPr lang="en-US" dirty="0"/>
              <a:t> </a:t>
            </a:r>
            <a:r>
              <a:rPr lang="en-US" dirty="0" err="1"/>
              <a:t>Strategis</a:t>
            </a:r>
            <a:r>
              <a:rPr lang="en-US" dirty="0"/>
              <a:t> di Supply Chain</a:t>
            </a:r>
          </a:p>
        </p:txBody>
      </p:sp>
      <p:sp>
        <p:nvSpPr>
          <p:cNvPr id="3" name="Content Placeholder 2"/>
          <p:cNvSpPr>
            <a:spLocks noGrp="1"/>
          </p:cNvSpPr>
          <p:nvPr>
            <p:ph idx="1"/>
          </p:nvPr>
        </p:nvSpPr>
        <p:spPr>
          <a:xfrm>
            <a:off x="1876926" y="1820778"/>
            <a:ext cx="9579559" cy="4231105"/>
          </a:xfrm>
        </p:spPr>
        <p:txBody>
          <a:bodyPr>
            <a:normAutofit lnSpcReduction="10000"/>
          </a:bodyPr>
          <a:lstStyle/>
          <a:p>
            <a:pPr algn="just"/>
            <a:r>
              <a:rPr lang="id-ID" dirty="0"/>
              <a:t>Strategi tidak lepas dari tujuan jangka panjang. Tujuan inilah yang diharapkan akan dicapai. Keputusan-keputusan jangka pendek dan di lingkungan lokal mestinya harus mendukung organisasi atau supply chain ke arah tujuan strategis tersebut.</a:t>
            </a:r>
            <a:endParaRPr lang="en-US" dirty="0"/>
          </a:p>
          <a:p>
            <a:pPr algn="just"/>
            <a:r>
              <a:rPr lang="id-ID" dirty="0"/>
              <a:t>Untuk bisa memenangkan persaingan pasar maka supply chain harus bisa menyediakan produk dengan kriteria dibawah ini</a:t>
            </a:r>
            <a:r>
              <a:rPr lang="en-US" dirty="0"/>
              <a:t>: </a:t>
            </a:r>
          </a:p>
          <a:p>
            <a:pPr lvl="1">
              <a:buFont typeface="Symbol" panose="05050102010706020507" pitchFamily="18" charset="2"/>
              <a:buChar char=""/>
            </a:pPr>
            <a:r>
              <a:rPr lang="id-ID" dirty="0">
                <a:latin typeface="Calibri" panose="020F0502020204030204" pitchFamily="34" charset="0"/>
                <a:ea typeface="Calibri" panose="020F0502020204030204" pitchFamily="34" charset="0"/>
                <a:cs typeface="Times New Roman" panose="02020603050405020304" pitchFamily="18" charset="0"/>
              </a:rPr>
              <a:t>Murah</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1">
              <a:buFont typeface="Symbol" panose="05050102010706020507" pitchFamily="18" charset="2"/>
              <a:buChar char=""/>
            </a:pPr>
            <a:r>
              <a:rPr lang="id-ID" dirty="0">
                <a:latin typeface="Calibri" panose="020F0502020204030204" pitchFamily="34" charset="0"/>
                <a:ea typeface="Calibri" panose="020F0502020204030204" pitchFamily="34" charset="0"/>
                <a:cs typeface="Times New Roman" panose="02020603050405020304" pitchFamily="18" charset="0"/>
              </a:rPr>
              <a:t>Berkualitas</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1">
              <a:buFont typeface="Symbol" panose="05050102010706020507" pitchFamily="18" charset="2"/>
              <a:buChar char=""/>
            </a:pPr>
            <a:r>
              <a:rPr lang="id-ID" dirty="0">
                <a:latin typeface="Calibri" panose="020F0502020204030204" pitchFamily="34" charset="0"/>
                <a:ea typeface="Calibri" panose="020F0502020204030204" pitchFamily="34" charset="0"/>
                <a:cs typeface="Times New Roman" panose="02020603050405020304" pitchFamily="18" charset="0"/>
              </a:rPr>
              <a:t>Tepat waktu</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1">
              <a:buFont typeface="Symbol" panose="05050102010706020507" pitchFamily="18" charset="2"/>
              <a:buChar char=""/>
            </a:pPr>
            <a:r>
              <a:rPr lang="id-ID" dirty="0">
                <a:latin typeface="Calibri" panose="020F0502020204030204" pitchFamily="34" charset="0"/>
                <a:ea typeface="Calibri" panose="020F0502020204030204" pitchFamily="34" charset="0"/>
                <a:cs typeface="Times New Roman" panose="02020603050405020304" pitchFamily="18" charset="0"/>
              </a:rPr>
              <a:t>Bervariasi</a:t>
            </a:r>
            <a:endParaRPr lang="en-US" dirty="0"/>
          </a:p>
          <a:p>
            <a:pPr algn="just"/>
            <a:r>
              <a:rPr lang="id-ID" dirty="0"/>
              <a:t>Keempat tujuan tersebut sangat penting di mata pelanggan.</a:t>
            </a:r>
            <a:r>
              <a:rPr lang="en-US" dirty="0"/>
              <a:t> </a:t>
            </a:r>
            <a:r>
              <a:rPr lang="id-ID" dirty="0"/>
              <a:t>Meskipun perlu disadari bahwa tingkat kepentingan untuk masing- masing tujuan tersebut berbeda untuk tiap jenis produk dan segmen pelanggan.</a:t>
            </a:r>
            <a:endParaRPr lang="en-US" dirty="0"/>
          </a:p>
          <a:p>
            <a:pPr algn="just"/>
            <a:endParaRPr lang="en-US" dirty="0"/>
          </a:p>
          <a:p>
            <a:pPr algn="just"/>
            <a:endParaRPr lang="en-US" dirty="0"/>
          </a:p>
        </p:txBody>
      </p:sp>
    </p:spTree>
    <p:extLst>
      <p:ext uri="{BB962C8B-B14F-4D97-AF65-F5344CB8AC3E}">
        <p14:creationId xmlns:p14="http://schemas.microsoft.com/office/powerpoint/2010/main" val="2727852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Tujuan</a:t>
            </a:r>
            <a:r>
              <a:rPr lang="en-US" dirty="0"/>
              <a:t> </a:t>
            </a:r>
            <a:r>
              <a:rPr lang="en-US" dirty="0" err="1"/>
              <a:t>Strategis</a:t>
            </a:r>
            <a:r>
              <a:rPr lang="en-US" dirty="0"/>
              <a:t> di Supply Chain</a:t>
            </a:r>
          </a:p>
        </p:txBody>
      </p:sp>
      <p:sp>
        <p:nvSpPr>
          <p:cNvPr id="3" name="Content Placeholder 2"/>
          <p:cNvSpPr>
            <a:spLocks noGrp="1"/>
          </p:cNvSpPr>
          <p:nvPr>
            <p:ph idx="1"/>
          </p:nvPr>
        </p:nvSpPr>
        <p:spPr>
          <a:xfrm>
            <a:off x="2589212" y="1973179"/>
            <a:ext cx="8915400" cy="4319337"/>
          </a:xfrm>
        </p:spPr>
        <p:txBody>
          <a:bodyPr>
            <a:normAutofit lnSpcReduction="10000"/>
          </a:bodyPr>
          <a:lstStyle/>
          <a:p>
            <a:r>
              <a:rPr lang="id-ID" dirty="0"/>
              <a:t>Dalam konteks operasi supply chain, tujuan-tujuan tsb bisa dicapai apabila memiliki kemampuan untuk</a:t>
            </a:r>
            <a:r>
              <a:rPr lang="en-US" dirty="0"/>
              <a:t>:</a:t>
            </a:r>
          </a:p>
          <a:p>
            <a:pPr lvl="1">
              <a:buFont typeface="Wingdings" panose="05000000000000000000" pitchFamily="2" charset="2"/>
              <a:buChar char="q"/>
            </a:pPr>
            <a:r>
              <a:rPr lang="id-ID" dirty="0"/>
              <a:t>Beroperasi secara efisien</a:t>
            </a:r>
            <a:endParaRPr lang="en-US" dirty="0"/>
          </a:p>
          <a:p>
            <a:pPr lvl="1">
              <a:buFont typeface="Wingdings" panose="05000000000000000000" pitchFamily="2" charset="2"/>
              <a:buChar char="q"/>
            </a:pPr>
            <a:r>
              <a:rPr lang="id-ID" dirty="0"/>
              <a:t>Menciptakan kualitas  </a:t>
            </a:r>
            <a:endParaRPr lang="en-US" dirty="0"/>
          </a:p>
          <a:p>
            <a:pPr lvl="1">
              <a:buFont typeface="Wingdings" panose="05000000000000000000" pitchFamily="2" charset="2"/>
              <a:buChar char="q"/>
            </a:pPr>
            <a:r>
              <a:rPr lang="id-ID" dirty="0"/>
              <a:t>Cepat</a:t>
            </a:r>
            <a:endParaRPr lang="en-US" dirty="0"/>
          </a:p>
          <a:p>
            <a:pPr lvl="1">
              <a:buFont typeface="Wingdings" panose="05000000000000000000" pitchFamily="2" charset="2"/>
              <a:buChar char="q"/>
            </a:pPr>
            <a:r>
              <a:rPr lang="id-ID" dirty="0"/>
              <a:t>Fleksibel</a:t>
            </a:r>
            <a:endParaRPr lang="en-US" dirty="0"/>
          </a:p>
          <a:p>
            <a:pPr lvl="1">
              <a:buFont typeface="Wingdings" panose="05000000000000000000" pitchFamily="2" charset="2"/>
              <a:buChar char="q"/>
            </a:pPr>
            <a:r>
              <a:rPr lang="id-ID" dirty="0"/>
              <a:t>Inovatif</a:t>
            </a:r>
            <a:endParaRPr lang="en-US" dirty="0"/>
          </a:p>
          <a:p>
            <a:pPr algn="just"/>
            <a:r>
              <a:rPr lang="en-US" dirty="0" err="1"/>
              <a:t>Setiap</a:t>
            </a:r>
            <a:r>
              <a:rPr lang="id-ID" dirty="0"/>
              <a:t> aspirasi pelanggan tersebut </a:t>
            </a:r>
            <a:r>
              <a:rPr lang="en-US" dirty="0" err="1"/>
              <a:t>dapat</a:t>
            </a:r>
            <a:r>
              <a:rPr lang="id-ID" dirty="0"/>
              <a:t> didukung oleh satu atau beberapa kemampuan strategis suatu supply chain. Misalnya aspirasi untuk mendapatkan </a:t>
            </a:r>
            <a:r>
              <a:rPr lang="id-ID" dirty="0">
                <a:solidFill>
                  <a:srgbClr val="00B0F0"/>
                </a:solidFill>
              </a:rPr>
              <a:t>produk murah </a:t>
            </a:r>
            <a:r>
              <a:rPr lang="id-ID" dirty="0"/>
              <a:t>tidak hanya didukung oleh kemampuan supply chain untuk </a:t>
            </a:r>
            <a:r>
              <a:rPr lang="id-ID" dirty="0">
                <a:solidFill>
                  <a:srgbClr val="FF0000"/>
                </a:solidFill>
              </a:rPr>
              <a:t>beroperasi secara effisien</a:t>
            </a:r>
            <a:r>
              <a:rPr lang="id-ID" dirty="0"/>
              <a:t>, tetapi juga oleh kemampuannya untuk </a:t>
            </a:r>
            <a:r>
              <a:rPr lang="id-ID" dirty="0">
                <a:solidFill>
                  <a:srgbClr val="FF0000"/>
                </a:solidFill>
              </a:rPr>
              <a:t>menciptakan kualitas</a:t>
            </a:r>
            <a:endParaRPr lang="en-US" dirty="0">
              <a:solidFill>
                <a:srgbClr val="FF0000"/>
              </a:solidFill>
            </a:endParaRPr>
          </a:p>
          <a:p>
            <a:pPr marL="0" indent="0">
              <a:buNone/>
            </a:pPr>
            <a:r>
              <a:rPr lang="id-ID" dirty="0"/>
              <a:t> </a:t>
            </a:r>
            <a:endParaRPr lang="en-US" dirty="0"/>
          </a:p>
        </p:txBody>
      </p:sp>
    </p:spTree>
    <p:extLst>
      <p:ext uri="{BB962C8B-B14F-4D97-AF65-F5344CB8AC3E}">
        <p14:creationId xmlns:p14="http://schemas.microsoft.com/office/powerpoint/2010/main" val="1478874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79837"/>
          </a:xfrm>
        </p:spPr>
        <p:txBody>
          <a:bodyPr/>
          <a:lstStyle/>
          <a:p>
            <a:r>
              <a:rPr lang="en-US" dirty="0" err="1"/>
              <a:t>Tujuan</a:t>
            </a:r>
            <a:r>
              <a:rPr lang="en-US" dirty="0"/>
              <a:t> </a:t>
            </a:r>
            <a:r>
              <a:rPr lang="en-US" dirty="0" err="1"/>
              <a:t>Strategis</a:t>
            </a:r>
            <a:r>
              <a:rPr lang="en-US" dirty="0"/>
              <a:t> di Supply Chain</a:t>
            </a:r>
          </a:p>
        </p:txBody>
      </p:sp>
      <p:pic>
        <p:nvPicPr>
          <p:cNvPr id="4" name="Picture 3"/>
          <p:cNvPicPr>
            <a:picLocks noChangeAspect="1"/>
          </p:cNvPicPr>
          <p:nvPr/>
        </p:nvPicPr>
        <p:blipFill>
          <a:blip r:embed="rId2"/>
          <a:stretch>
            <a:fillRect/>
          </a:stretch>
        </p:blipFill>
        <p:spPr>
          <a:xfrm>
            <a:off x="2731169" y="1636295"/>
            <a:ext cx="6737684" cy="3994484"/>
          </a:xfrm>
          <a:prstGeom prst="rect">
            <a:avLst/>
          </a:prstGeom>
        </p:spPr>
      </p:pic>
      <p:sp>
        <p:nvSpPr>
          <p:cNvPr id="5" name="Title 1"/>
          <p:cNvSpPr txBox="1">
            <a:spLocks/>
          </p:cNvSpPr>
          <p:nvPr/>
        </p:nvSpPr>
        <p:spPr>
          <a:xfrm>
            <a:off x="2105527" y="5673363"/>
            <a:ext cx="8193506" cy="474774"/>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d-ID" sz="1600" dirty="0">
                <a:latin typeface="Calibri" panose="020F0502020204030204" pitchFamily="34" charset="0"/>
                <a:ea typeface="Calibri" panose="020F0502020204030204" pitchFamily="34" charset="0"/>
                <a:cs typeface="Times New Roman" panose="02020603050405020304" pitchFamily="18" charset="0"/>
              </a:rPr>
              <a:t>Aspirasi Pelanggan dan Kemampuan Strategi Supply Chain</a:t>
            </a:r>
            <a:endParaRPr lang="en-US" sz="1600" dirty="0"/>
          </a:p>
        </p:txBody>
      </p:sp>
    </p:spTree>
    <p:extLst>
      <p:ext uri="{BB962C8B-B14F-4D97-AF65-F5344CB8AC3E}">
        <p14:creationId xmlns:p14="http://schemas.microsoft.com/office/powerpoint/2010/main" val="4083882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55774"/>
          </a:xfrm>
        </p:spPr>
        <p:txBody>
          <a:bodyPr/>
          <a:lstStyle/>
          <a:p>
            <a:r>
              <a:rPr lang="en-US"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Karakteristik</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produk</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fungsional</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vs </a:t>
            </a:r>
            <a:r>
              <a:rPr lang="en-US"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inovatif</a:t>
            </a:r>
            <a:endParaRPr lang="en-US" dirty="0"/>
          </a:p>
        </p:txBody>
      </p:sp>
      <p:sp>
        <p:nvSpPr>
          <p:cNvPr id="3" name="Content Placeholder 2"/>
          <p:cNvSpPr>
            <a:spLocks noGrp="1"/>
          </p:cNvSpPr>
          <p:nvPr>
            <p:ph idx="1"/>
          </p:nvPr>
        </p:nvSpPr>
        <p:spPr>
          <a:xfrm>
            <a:off x="2589212" y="2133600"/>
            <a:ext cx="8915400" cy="4026568"/>
          </a:xfrm>
        </p:spPr>
        <p:txBody>
          <a:bodyPr>
            <a:normAutofit/>
          </a:bodyPr>
          <a:lstStyle/>
          <a:p>
            <a:pPr algn="just"/>
            <a:r>
              <a:rPr lang="en-US" dirty="0" err="1"/>
              <a:t>Produk</a:t>
            </a:r>
            <a:r>
              <a:rPr lang="en-US" dirty="0"/>
              <a:t> </a:t>
            </a:r>
            <a:r>
              <a:rPr lang="en-US" dirty="0" err="1"/>
              <a:t>fungsional</a:t>
            </a:r>
            <a:r>
              <a:rPr lang="en-US" dirty="0"/>
              <a:t>: </a:t>
            </a:r>
            <a:r>
              <a:rPr lang="en-US" dirty="0" err="1"/>
              <a:t>produk</a:t>
            </a:r>
            <a:r>
              <a:rPr lang="en-US" dirty="0"/>
              <a:t> </a:t>
            </a:r>
            <a:r>
              <a:rPr lang="id-ID" dirty="0"/>
              <a:t>yang merupakan kebutuhan dasar dalam hidup</a:t>
            </a:r>
            <a:r>
              <a:rPr lang="en-US" dirty="0"/>
              <a:t>.</a:t>
            </a:r>
          </a:p>
          <a:p>
            <a:pPr marL="360363" indent="0" algn="just">
              <a:buNone/>
            </a:pPr>
            <a:r>
              <a:rPr lang="en-US" dirty="0" err="1"/>
              <a:t>Contohnya</a:t>
            </a:r>
            <a:r>
              <a:rPr lang="en-US" dirty="0"/>
              <a:t>: air mineral, </a:t>
            </a:r>
            <a:r>
              <a:rPr lang="en-US" dirty="0" err="1"/>
              <a:t>beras</a:t>
            </a:r>
            <a:r>
              <a:rPr lang="en-US" dirty="0"/>
              <a:t>, </a:t>
            </a:r>
            <a:r>
              <a:rPr lang="en-US" dirty="0" err="1"/>
              <a:t>minyak</a:t>
            </a:r>
            <a:r>
              <a:rPr lang="en-US" dirty="0"/>
              <a:t> </a:t>
            </a:r>
            <a:r>
              <a:rPr lang="en-US" dirty="0" err="1"/>
              <a:t>goreng</a:t>
            </a:r>
            <a:r>
              <a:rPr lang="en-US" dirty="0"/>
              <a:t>, snack, </a:t>
            </a:r>
            <a:r>
              <a:rPr lang="en-US" dirty="0" err="1"/>
              <a:t>dan</a:t>
            </a:r>
            <a:r>
              <a:rPr lang="en-US" dirty="0"/>
              <a:t> </a:t>
            </a:r>
            <a:r>
              <a:rPr lang="en-US" dirty="0" err="1"/>
              <a:t>beberapa</a:t>
            </a:r>
            <a:r>
              <a:rPr lang="en-US" dirty="0"/>
              <a:t> </a:t>
            </a:r>
            <a:r>
              <a:rPr lang="en-US" dirty="0" err="1"/>
              <a:t>macam</a:t>
            </a:r>
            <a:r>
              <a:rPr lang="en-US" dirty="0"/>
              <a:t> </a:t>
            </a:r>
            <a:r>
              <a:rPr lang="en-US" dirty="0" err="1"/>
              <a:t>produk</a:t>
            </a:r>
            <a:r>
              <a:rPr lang="en-US" dirty="0"/>
              <a:t> </a:t>
            </a:r>
            <a:r>
              <a:rPr lang="en-US" dirty="0" err="1"/>
              <a:t>pemenuh</a:t>
            </a:r>
            <a:r>
              <a:rPr lang="en-US" dirty="0"/>
              <a:t> </a:t>
            </a:r>
            <a:r>
              <a:rPr lang="en-US" dirty="0" err="1"/>
              <a:t>kebutuhan</a:t>
            </a:r>
            <a:r>
              <a:rPr lang="en-US" dirty="0"/>
              <a:t> </a:t>
            </a:r>
            <a:r>
              <a:rPr lang="en-US" dirty="0" err="1"/>
              <a:t>kita</a:t>
            </a:r>
            <a:r>
              <a:rPr lang="en-US" dirty="0"/>
              <a:t> </a:t>
            </a:r>
            <a:r>
              <a:rPr lang="en-US" dirty="0" err="1"/>
              <a:t>sehari-hari</a:t>
            </a:r>
            <a:r>
              <a:rPr lang="en-US" dirty="0"/>
              <a:t> </a:t>
            </a:r>
            <a:r>
              <a:rPr lang="en-US" dirty="0" err="1"/>
              <a:t>lainnya</a:t>
            </a:r>
            <a:r>
              <a:rPr lang="en-US" dirty="0"/>
              <a:t>.</a:t>
            </a:r>
            <a:r>
              <a:rPr lang="id-ID" dirty="0"/>
              <a:t>  </a:t>
            </a:r>
            <a:endParaRPr lang="en-US" dirty="0"/>
          </a:p>
          <a:p>
            <a:pPr marL="360363" indent="0" algn="just">
              <a:buNone/>
            </a:pPr>
            <a:endParaRPr lang="en-US" dirty="0"/>
          </a:p>
          <a:p>
            <a:pPr algn="just"/>
            <a:r>
              <a:rPr lang="en-US" dirty="0" err="1"/>
              <a:t>Produk</a:t>
            </a:r>
            <a:r>
              <a:rPr lang="id-ID" dirty="0"/>
              <a:t> inovatif adalah produk yang lahir atas dasar kreativitas manusia di atas kebutuhan dasar</a:t>
            </a:r>
            <a:r>
              <a:rPr lang="en-US" dirty="0"/>
              <a:t>. </a:t>
            </a:r>
          </a:p>
          <a:p>
            <a:pPr marL="360363" indent="0" algn="just">
              <a:buNone/>
            </a:pPr>
            <a:r>
              <a:rPr lang="en-US" dirty="0" err="1"/>
              <a:t>Contohnya</a:t>
            </a:r>
            <a:r>
              <a:rPr lang="en-US" dirty="0"/>
              <a:t>: </a:t>
            </a:r>
            <a:r>
              <a:rPr lang="en-US" dirty="0" err="1"/>
              <a:t>Alat-alat</a:t>
            </a:r>
            <a:r>
              <a:rPr lang="en-US" dirty="0"/>
              <a:t> </a:t>
            </a:r>
            <a:r>
              <a:rPr lang="en-US" dirty="0" err="1"/>
              <a:t>elektronik</a:t>
            </a:r>
            <a:r>
              <a:rPr lang="en-US" dirty="0"/>
              <a:t> </a:t>
            </a:r>
            <a:r>
              <a:rPr lang="en-US" dirty="0" err="1"/>
              <a:t>seperti</a:t>
            </a:r>
            <a:r>
              <a:rPr lang="en-US" dirty="0"/>
              <a:t> smartphone. </a:t>
            </a:r>
            <a:r>
              <a:rPr lang="en-US" dirty="0" err="1"/>
              <a:t>Produk-produk</a:t>
            </a:r>
            <a:r>
              <a:rPr lang="en-US" dirty="0"/>
              <a:t> fashion </a:t>
            </a:r>
            <a:r>
              <a:rPr lang="en-US" dirty="0" err="1"/>
              <a:t>seperti</a:t>
            </a:r>
            <a:r>
              <a:rPr lang="en-US" dirty="0"/>
              <a:t> </a:t>
            </a:r>
            <a:r>
              <a:rPr lang="en-US" dirty="0" err="1"/>
              <a:t>pakaian</a:t>
            </a:r>
            <a:r>
              <a:rPr lang="en-US" dirty="0"/>
              <a:t>, hijab, </a:t>
            </a:r>
            <a:r>
              <a:rPr lang="en-US" dirty="0" err="1"/>
              <a:t>dan</a:t>
            </a:r>
            <a:r>
              <a:rPr lang="en-US" dirty="0"/>
              <a:t> </a:t>
            </a:r>
            <a:r>
              <a:rPr lang="en-US" dirty="0" err="1"/>
              <a:t>sejenisnya</a:t>
            </a:r>
            <a:r>
              <a:rPr lang="en-US" dirty="0"/>
              <a:t>.</a:t>
            </a:r>
          </a:p>
        </p:txBody>
      </p:sp>
    </p:spTree>
    <p:extLst>
      <p:ext uri="{BB962C8B-B14F-4D97-AF65-F5344CB8AC3E}">
        <p14:creationId xmlns:p14="http://schemas.microsoft.com/office/powerpoint/2010/main" val="4255307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Karakteristik</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produk</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fungsional</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vs </a:t>
            </a:r>
            <a:r>
              <a:rPr lang="en-US"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inovatif</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82591906"/>
              </p:ext>
            </p:extLst>
          </p:nvPr>
        </p:nvGraphicFramePr>
        <p:xfrm>
          <a:off x="1768643" y="1684422"/>
          <a:ext cx="9456820" cy="4680286"/>
        </p:xfrm>
        <a:graphic>
          <a:graphicData uri="http://schemas.openxmlformats.org/drawingml/2006/table">
            <a:tbl>
              <a:tblPr firstRow="1" firstCol="1" bandRow="1">
                <a:tableStyleId>{5C22544A-7EE6-4342-B048-85BDC9FD1C3A}</a:tableStyleId>
              </a:tblPr>
              <a:tblGrid>
                <a:gridCol w="3151592">
                  <a:extLst>
                    <a:ext uri="{9D8B030D-6E8A-4147-A177-3AD203B41FA5}">
                      <a16:colId xmlns:a16="http://schemas.microsoft.com/office/drawing/2014/main" val="1880546920"/>
                    </a:ext>
                  </a:extLst>
                </a:gridCol>
                <a:gridCol w="3152614">
                  <a:extLst>
                    <a:ext uri="{9D8B030D-6E8A-4147-A177-3AD203B41FA5}">
                      <a16:colId xmlns:a16="http://schemas.microsoft.com/office/drawing/2014/main" val="1104897920"/>
                    </a:ext>
                  </a:extLst>
                </a:gridCol>
                <a:gridCol w="3152614">
                  <a:extLst>
                    <a:ext uri="{9D8B030D-6E8A-4147-A177-3AD203B41FA5}">
                      <a16:colId xmlns:a16="http://schemas.microsoft.com/office/drawing/2014/main" val="1048688290"/>
                    </a:ext>
                  </a:extLst>
                </a:gridCol>
              </a:tblGrid>
              <a:tr h="260410">
                <a:tc>
                  <a:txBody>
                    <a:bodyPr/>
                    <a:lstStyle/>
                    <a:p>
                      <a:pPr algn="ctr">
                        <a:lnSpc>
                          <a:spcPct val="115000"/>
                        </a:lnSpc>
                        <a:spcAft>
                          <a:spcPts val="0"/>
                        </a:spcAft>
                      </a:pPr>
                      <a:r>
                        <a:rPr lang="id-ID" sz="1200">
                          <a:effectLst/>
                        </a:rPr>
                        <a:t>Aspek</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ctr">
                        <a:lnSpc>
                          <a:spcPct val="115000"/>
                        </a:lnSpc>
                        <a:spcAft>
                          <a:spcPts val="0"/>
                        </a:spcAft>
                      </a:pPr>
                      <a:r>
                        <a:rPr lang="en-US" sz="1200">
                          <a:effectLst/>
                        </a:rPr>
                        <a:t>Produk </a:t>
                      </a:r>
                      <a:r>
                        <a:rPr lang="id-ID" sz="1200">
                          <a:effectLst/>
                        </a:rPr>
                        <a:t>Fungsional</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ctr">
                        <a:lnSpc>
                          <a:spcPct val="115000"/>
                        </a:lnSpc>
                        <a:spcAft>
                          <a:spcPts val="0"/>
                        </a:spcAft>
                      </a:pPr>
                      <a:r>
                        <a:rPr lang="en-US" sz="1200">
                          <a:effectLst/>
                        </a:rPr>
                        <a:t>Produk </a:t>
                      </a:r>
                      <a:r>
                        <a:rPr lang="id-ID" sz="1200">
                          <a:effectLst/>
                        </a:rPr>
                        <a:t>Inovatif</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extLst>
                  <a:ext uri="{0D108BD9-81ED-4DB2-BD59-A6C34878D82A}">
                    <a16:rowId xmlns:a16="http://schemas.microsoft.com/office/drawing/2014/main" val="2957191304"/>
                  </a:ext>
                </a:extLst>
              </a:tr>
              <a:tr h="519807">
                <a:tc>
                  <a:txBody>
                    <a:bodyPr/>
                    <a:lstStyle/>
                    <a:p>
                      <a:pPr algn="just">
                        <a:lnSpc>
                          <a:spcPct val="115000"/>
                        </a:lnSpc>
                        <a:spcAft>
                          <a:spcPts val="0"/>
                        </a:spcAft>
                      </a:pPr>
                      <a:r>
                        <a:rPr lang="id-ID" sz="1200">
                          <a:effectLst/>
                        </a:rPr>
                        <a:t>Siklus hidup</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Panjang, bisa lebih dari 2 tahun</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Pendek, antara 3 bulan sampai 1 tahun</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extLst>
                  <a:ext uri="{0D108BD9-81ED-4DB2-BD59-A6C34878D82A}">
                    <a16:rowId xmlns:a16="http://schemas.microsoft.com/office/drawing/2014/main" val="3618287393"/>
                  </a:ext>
                </a:extLst>
              </a:tr>
              <a:tr h="519807">
                <a:tc>
                  <a:txBody>
                    <a:bodyPr/>
                    <a:lstStyle/>
                    <a:p>
                      <a:pPr algn="just">
                        <a:lnSpc>
                          <a:spcPct val="115000"/>
                        </a:lnSpc>
                        <a:spcAft>
                          <a:spcPts val="0"/>
                        </a:spcAft>
                      </a:pPr>
                      <a:r>
                        <a:rPr lang="id-ID" sz="1200">
                          <a:effectLst/>
                        </a:rPr>
                        <a:t>Variasi per kategori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Sedikit, 10 – 20 variasi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Banyak, bisa mencapai ribuan</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extLst>
                  <a:ext uri="{0D108BD9-81ED-4DB2-BD59-A6C34878D82A}">
                    <a16:rowId xmlns:a16="http://schemas.microsoft.com/office/drawing/2014/main" val="4267556439"/>
                  </a:ext>
                </a:extLst>
              </a:tr>
              <a:tr h="260410">
                <a:tc>
                  <a:txBody>
                    <a:bodyPr/>
                    <a:lstStyle/>
                    <a:p>
                      <a:pPr algn="just">
                        <a:lnSpc>
                          <a:spcPct val="115000"/>
                        </a:lnSpc>
                        <a:spcAft>
                          <a:spcPts val="0"/>
                        </a:spcAft>
                      </a:pPr>
                      <a:r>
                        <a:rPr lang="id-ID" sz="1200">
                          <a:effectLst/>
                        </a:rPr>
                        <a:t>Volume per SKU</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Tinggi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Rendah</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extLst>
                  <a:ext uri="{0D108BD9-81ED-4DB2-BD59-A6C34878D82A}">
                    <a16:rowId xmlns:a16="http://schemas.microsoft.com/office/drawing/2014/main" val="713660905"/>
                  </a:ext>
                </a:extLst>
              </a:tr>
              <a:tr h="519807">
                <a:tc>
                  <a:txBody>
                    <a:bodyPr/>
                    <a:lstStyle/>
                    <a:p>
                      <a:pPr algn="just">
                        <a:lnSpc>
                          <a:spcPct val="115000"/>
                        </a:lnSpc>
                        <a:spcAft>
                          <a:spcPts val="0"/>
                        </a:spcAft>
                      </a:pPr>
                      <a:r>
                        <a:rPr lang="id-ID" sz="1200">
                          <a:effectLst/>
                        </a:rPr>
                        <a:t>Peramalan Permintaan</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Relatif mudah, akurasi tinggi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Sangat sulit, kesalahan ramalan tinggi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extLst>
                  <a:ext uri="{0D108BD9-81ED-4DB2-BD59-A6C34878D82A}">
                    <a16:rowId xmlns:a16="http://schemas.microsoft.com/office/drawing/2014/main" val="2404338977"/>
                  </a:ext>
                </a:extLst>
              </a:tr>
              <a:tr h="779709">
                <a:tc>
                  <a:txBody>
                    <a:bodyPr/>
                    <a:lstStyle/>
                    <a:p>
                      <a:pPr algn="just">
                        <a:lnSpc>
                          <a:spcPct val="115000"/>
                        </a:lnSpc>
                        <a:spcAft>
                          <a:spcPts val="0"/>
                        </a:spcAft>
                      </a:pPr>
                      <a:r>
                        <a:rPr lang="id-ID" sz="1200">
                          <a:effectLst/>
                        </a:rPr>
                        <a:t>Tingkat kekurangan produk</a:t>
                      </a:r>
                      <a:endParaRPr lang="en-US" sz="900">
                        <a:effectLst/>
                      </a:endParaRPr>
                    </a:p>
                    <a:p>
                      <a:pPr algn="just">
                        <a:lnSpc>
                          <a:spcPct val="115000"/>
                        </a:lnSpc>
                        <a:spcAft>
                          <a:spcPts val="0"/>
                        </a:spcAft>
                      </a:pPr>
                      <a:r>
                        <a:rPr lang="id-ID" sz="1200">
                          <a:effectLst/>
                        </a:rPr>
                        <a:t>(stockout rate)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dirty="0">
                          <a:effectLst/>
                        </a:rPr>
                        <a:t>Hanya 1% - 2%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Bisa sampai 10% - 40%</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extLst>
                  <a:ext uri="{0D108BD9-81ED-4DB2-BD59-A6C34878D82A}">
                    <a16:rowId xmlns:a16="http://schemas.microsoft.com/office/drawing/2014/main" val="3237118984"/>
                  </a:ext>
                </a:extLst>
              </a:tr>
              <a:tr h="520820">
                <a:tc>
                  <a:txBody>
                    <a:bodyPr/>
                    <a:lstStyle/>
                    <a:p>
                      <a:pPr algn="just">
                        <a:lnSpc>
                          <a:spcPct val="115000"/>
                        </a:lnSpc>
                        <a:spcAft>
                          <a:spcPts val="0"/>
                        </a:spcAft>
                      </a:pPr>
                      <a:r>
                        <a:rPr lang="id-ID" sz="1200">
                          <a:effectLst/>
                        </a:rPr>
                        <a:t>Kelebihan persediaan di akhir musim jual</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Jarang karena musim jual sangat tinggi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Sering terjadi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extLst>
                  <a:ext uri="{0D108BD9-81ED-4DB2-BD59-A6C34878D82A}">
                    <a16:rowId xmlns:a16="http://schemas.microsoft.com/office/drawing/2014/main" val="3257093043"/>
                  </a:ext>
                </a:extLst>
              </a:tr>
              <a:tr h="519807">
                <a:tc>
                  <a:txBody>
                    <a:bodyPr/>
                    <a:lstStyle/>
                    <a:p>
                      <a:pPr algn="just">
                        <a:lnSpc>
                          <a:spcPct val="115000"/>
                        </a:lnSpc>
                        <a:spcAft>
                          <a:spcPts val="0"/>
                        </a:spcAft>
                      </a:pPr>
                      <a:r>
                        <a:rPr lang="id-ID" sz="1200">
                          <a:effectLst/>
                        </a:rPr>
                        <a:t>Biaya penurunan harga jual (markdown)</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Mendekati 0%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10 – 25%</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extLst>
                  <a:ext uri="{0D108BD9-81ED-4DB2-BD59-A6C34878D82A}">
                    <a16:rowId xmlns:a16="http://schemas.microsoft.com/office/drawing/2014/main" val="3047091332"/>
                  </a:ext>
                </a:extLst>
              </a:tr>
              <a:tr h="779709">
                <a:tc>
                  <a:txBody>
                    <a:bodyPr/>
                    <a:lstStyle/>
                    <a:p>
                      <a:pPr algn="just">
                        <a:lnSpc>
                          <a:spcPct val="115000"/>
                        </a:lnSpc>
                        <a:spcAft>
                          <a:spcPts val="0"/>
                        </a:spcAft>
                      </a:pPr>
                      <a:r>
                        <a:rPr lang="id-ID" sz="1200">
                          <a:effectLst/>
                        </a:rPr>
                        <a:t>Marjin keuntungan per unit  yang terjual dengan harga normal</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a:effectLst/>
                        </a:rPr>
                        <a:t>Rendah</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tc>
                  <a:txBody>
                    <a:bodyPr/>
                    <a:lstStyle/>
                    <a:p>
                      <a:pPr algn="just">
                        <a:lnSpc>
                          <a:spcPct val="115000"/>
                        </a:lnSpc>
                        <a:spcAft>
                          <a:spcPts val="0"/>
                        </a:spcAft>
                      </a:pPr>
                      <a:r>
                        <a:rPr lang="id-ID" sz="1200" dirty="0">
                          <a:effectLst/>
                        </a:rPr>
                        <a:t>Tinggi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668" marR="58668" marT="0" marB="0"/>
                </a:tc>
                <a:extLst>
                  <a:ext uri="{0D108BD9-81ED-4DB2-BD59-A6C34878D82A}">
                    <a16:rowId xmlns:a16="http://schemas.microsoft.com/office/drawing/2014/main" val="2330007573"/>
                  </a:ext>
                </a:extLst>
              </a:tr>
            </a:tbl>
          </a:graphicData>
        </a:graphic>
      </p:graphicFrame>
    </p:spTree>
    <p:extLst>
      <p:ext uri="{BB962C8B-B14F-4D97-AF65-F5344CB8AC3E}">
        <p14:creationId xmlns:p14="http://schemas.microsoft.com/office/powerpoint/2010/main" val="333354707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383</TotalTime>
  <Words>1459</Words>
  <Application>Microsoft Office PowerPoint</Application>
  <PresentationFormat>Layar Lebar</PresentationFormat>
  <Paragraphs>168</Paragraphs>
  <Slides>19</Slides>
  <Notes>0</Notes>
  <HiddenSlides>0</HiddenSlides>
  <MMClips>0</MMClips>
  <ScaleCrop>false</ScaleCrop>
  <HeadingPairs>
    <vt:vector size="6" baseType="variant">
      <vt:variant>
        <vt:lpstr>Font Dipakai</vt:lpstr>
      </vt:variant>
      <vt:variant>
        <vt:i4>7</vt:i4>
      </vt:variant>
      <vt:variant>
        <vt:lpstr>Tema</vt:lpstr>
      </vt:variant>
      <vt:variant>
        <vt:i4>1</vt:i4>
      </vt:variant>
      <vt:variant>
        <vt:lpstr>Judul Slide</vt:lpstr>
      </vt:variant>
      <vt:variant>
        <vt:i4>19</vt:i4>
      </vt:variant>
    </vt:vector>
  </HeadingPairs>
  <TitlesOfParts>
    <vt:vector size="27" baseType="lpstr">
      <vt:lpstr>Arial</vt:lpstr>
      <vt:lpstr>Calibri</vt:lpstr>
      <vt:lpstr>Carlito</vt:lpstr>
      <vt:lpstr>Century Gothic</vt:lpstr>
      <vt:lpstr>Symbol</vt:lpstr>
      <vt:lpstr>Wingdings</vt:lpstr>
      <vt:lpstr>Wingdings 3</vt:lpstr>
      <vt:lpstr>Wisp</vt:lpstr>
      <vt:lpstr>Strategi Supply Chain</vt:lpstr>
      <vt:lpstr>Defenisi strategi supply chain</vt:lpstr>
      <vt:lpstr>Defenisi strategi supply chain</vt:lpstr>
      <vt:lpstr>Defenisi strategi supply chain</vt:lpstr>
      <vt:lpstr>Tujuan Strategis di Supply Chain</vt:lpstr>
      <vt:lpstr>Tujuan Strategis di Supply Chain</vt:lpstr>
      <vt:lpstr>Tujuan Strategis di Supply Chain</vt:lpstr>
      <vt:lpstr>Karakteristik produk: fungsional vs inovatif</vt:lpstr>
      <vt:lpstr>Karakteristik produk: fungsional vs inovatif</vt:lpstr>
      <vt:lpstr>Fokus strategi: effisiensi vs responsive</vt:lpstr>
      <vt:lpstr>Fokus strategi: effisiensi vs responsive</vt:lpstr>
      <vt:lpstr>Strategi fit</vt:lpstr>
      <vt:lpstr>Strategi fit</vt:lpstr>
      <vt:lpstr>Strategi fit</vt:lpstr>
      <vt:lpstr>Strategi fit</vt:lpstr>
      <vt:lpstr>Decoupling Point pada Supply Chain</vt:lpstr>
      <vt:lpstr>Decoupling Point pada Supply Chain</vt:lpstr>
      <vt:lpstr>Pengambilan Keputusan Strategik, Taktikal dan Operasional</vt:lpstr>
      <vt:lpstr>Pengambilan Keputusan Strategik, Taktikal dan Operasional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 Supply Chain</dc:title>
  <dc:creator>LENOVO</dc:creator>
  <cp:lastModifiedBy>Henni Barmawi</cp:lastModifiedBy>
  <cp:revision>28</cp:revision>
  <dcterms:created xsi:type="dcterms:W3CDTF">2022-10-05T05:51:18Z</dcterms:created>
  <dcterms:modified xsi:type="dcterms:W3CDTF">2025-09-30T07:37:16Z</dcterms:modified>
</cp:coreProperties>
</file>